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90" r:id="rId2"/>
    <p:sldId id="277" r:id="rId3"/>
    <p:sldId id="294" r:id="rId4"/>
    <p:sldId id="295" r:id="rId5"/>
    <p:sldId id="296" r:id="rId6"/>
    <p:sldId id="310" r:id="rId7"/>
    <p:sldId id="311" r:id="rId8"/>
    <p:sldId id="312" r:id="rId9"/>
    <p:sldId id="313" r:id="rId10"/>
    <p:sldId id="314" r:id="rId11"/>
    <p:sldId id="315" r:id="rId12"/>
    <p:sldId id="316" r:id="rId13"/>
    <p:sldId id="308" r:id="rId14"/>
    <p:sldId id="297" r:id="rId15"/>
    <p:sldId id="298" r:id="rId16"/>
    <p:sldId id="299" r:id="rId17"/>
    <p:sldId id="300" r:id="rId18"/>
    <p:sldId id="303" r:id="rId19"/>
    <p:sldId id="304" r:id="rId20"/>
    <p:sldId id="305" r:id="rId21"/>
    <p:sldId id="306" r:id="rId22"/>
    <p:sldId id="307" r:id="rId23"/>
    <p:sldId id="309" r:id="rId24"/>
    <p:sldId id="291" r:id="rId2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80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7" autoAdjust="0"/>
    <p:restoredTop sz="78857" autoAdjust="0"/>
  </p:normalViewPr>
  <p:slideViewPr>
    <p:cSldViewPr snapToGrid="0" snapToObjects="1">
      <p:cViewPr>
        <p:scale>
          <a:sx n="70" d="100"/>
          <a:sy n="70" d="100"/>
        </p:scale>
        <p:origin x="-218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8CE2C-A1A0-4897-8137-0E1F71B75EC6}" type="doc">
      <dgm:prSet loTypeId="urn:microsoft.com/office/officeart/2005/8/layout/hierarchy1" loCatId="hierarchy" qsTypeId="urn:microsoft.com/office/officeart/2005/8/quickstyle/3d4" qsCatId="3D" csTypeId="urn:microsoft.com/office/officeart/2005/8/colors/accent0_2" csCatId="mainScheme" phldr="1"/>
      <dgm:spPr/>
      <dgm:t>
        <a:bodyPr/>
        <a:lstStyle/>
        <a:p>
          <a:endParaRPr lang="el-GR"/>
        </a:p>
      </dgm:t>
    </dgm:pt>
    <dgm:pt modelId="{BA6EF850-E045-4F29-919B-83CC3421ABCC}">
      <dgm:prSet phldrT="[Κείμενο]" custT="1"/>
      <dgm:spPr/>
      <dgm:t>
        <a:bodyPr/>
        <a:lstStyle/>
        <a:p>
          <a:r>
            <a:rPr lang="en-GB" sz="1600" dirty="0" smtClean="0"/>
            <a:t> </a:t>
          </a:r>
          <a:r>
            <a:rPr lang="en-GB" sz="1600" b="1" dirty="0" smtClean="0"/>
            <a:t>Core Courses</a:t>
          </a:r>
        </a:p>
        <a:p>
          <a:r>
            <a:rPr lang="en-GB" sz="1200" dirty="0" smtClean="0"/>
            <a:t>• Intro to </a:t>
          </a:r>
          <a:r>
            <a:rPr lang="en-GB" sz="1200" dirty="0" err="1" smtClean="0"/>
            <a:t>Env</a:t>
          </a:r>
          <a:r>
            <a:rPr lang="en-GB" sz="1200" dirty="0" smtClean="0"/>
            <a:t>. Science and SD</a:t>
          </a:r>
          <a:endParaRPr lang="el-GR" sz="1200" dirty="0" smtClean="0"/>
        </a:p>
        <a:p>
          <a:r>
            <a:rPr lang="en-GB" sz="1200" dirty="0" smtClean="0"/>
            <a:t>• Business and the Environment</a:t>
          </a:r>
          <a:endParaRPr lang="el-GR" sz="1200" dirty="0" smtClean="0"/>
        </a:p>
        <a:p>
          <a:r>
            <a:rPr lang="en-GB" sz="1200" dirty="0" smtClean="0"/>
            <a:t>• Introduction to </a:t>
          </a:r>
          <a:r>
            <a:rPr lang="en-GB" sz="1200" dirty="0" err="1" smtClean="0"/>
            <a:t>Env</a:t>
          </a:r>
          <a:r>
            <a:rPr lang="en-GB" sz="1200" dirty="0" smtClean="0"/>
            <a:t>. Economics and Policy</a:t>
          </a:r>
          <a:endParaRPr lang="el-GR" sz="1200" dirty="0" smtClean="0"/>
        </a:p>
        <a:p>
          <a:r>
            <a:rPr lang="en-GB" sz="1200" dirty="0" smtClean="0"/>
            <a:t>• Strategic Planning and </a:t>
          </a:r>
          <a:r>
            <a:rPr lang="en-GB" sz="1200" dirty="0" err="1" smtClean="0"/>
            <a:t>Env</a:t>
          </a:r>
          <a:r>
            <a:rPr lang="en-GB" sz="1200" dirty="0" smtClean="0"/>
            <a:t>. Legislation</a:t>
          </a:r>
          <a:endParaRPr lang="el-GR" sz="1200" dirty="0" smtClean="0"/>
        </a:p>
      </dgm:t>
    </dgm:pt>
    <dgm:pt modelId="{A1473D17-6A36-4A71-8DE4-D2C0FE60C6A4}" type="parTrans" cxnId="{2163D96D-E395-464C-B73B-24AE7CB99F43}">
      <dgm:prSet/>
      <dgm:spPr/>
      <dgm:t>
        <a:bodyPr/>
        <a:lstStyle/>
        <a:p>
          <a:endParaRPr lang="el-GR"/>
        </a:p>
      </dgm:t>
    </dgm:pt>
    <dgm:pt modelId="{733BF837-123E-4A63-9E5F-E242E41C8563}" type="sibTrans" cxnId="{2163D96D-E395-464C-B73B-24AE7CB99F43}">
      <dgm:prSet/>
      <dgm:spPr/>
      <dgm:t>
        <a:bodyPr/>
        <a:lstStyle/>
        <a:p>
          <a:endParaRPr lang="el-GR"/>
        </a:p>
      </dgm:t>
    </dgm:pt>
    <dgm:pt modelId="{DC0E14BC-B9F1-419E-9A3D-20298FB087D0}">
      <dgm:prSet phldrT="[Κείμενο]" custT="1"/>
      <dgm:spPr/>
      <dgm:t>
        <a:bodyPr/>
        <a:lstStyle/>
        <a:p>
          <a:r>
            <a:rPr lang="en-GB" sz="1400" b="1" dirty="0" smtClean="0"/>
            <a:t>Sustainable Strategies </a:t>
          </a:r>
        </a:p>
        <a:p>
          <a:r>
            <a:rPr lang="en-GB" sz="1000" b="1" dirty="0" smtClean="0"/>
            <a:t>(corporate, society and state)</a:t>
          </a:r>
        </a:p>
      </dgm:t>
    </dgm:pt>
    <dgm:pt modelId="{9FCCE1A9-EFD0-44B7-9AD4-562D529DEA61}" type="parTrans" cxnId="{BB3E38A9-0726-4DC6-8A86-A06E4C4485F1}">
      <dgm:prSet/>
      <dgm:spPr/>
      <dgm:t>
        <a:bodyPr/>
        <a:lstStyle/>
        <a:p>
          <a:endParaRPr lang="el-GR"/>
        </a:p>
      </dgm:t>
    </dgm:pt>
    <dgm:pt modelId="{F5B7E8D5-1F23-4FE4-B634-AC2FDA1C0078}" type="sibTrans" cxnId="{BB3E38A9-0726-4DC6-8A86-A06E4C4485F1}">
      <dgm:prSet/>
      <dgm:spPr/>
      <dgm:t>
        <a:bodyPr/>
        <a:lstStyle/>
        <a:p>
          <a:endParaRPr lang="el-GR"/>
        </a:p>
      </dgm:t>
    </dgm:pt>
    <dgm:pt modelId="{C47EF35E-99EB-49BE-AD05-67E1331DD855}">
      <dgm:prSet phldrT="[Κείμενο]" custT="1"/>
      <dgm:spPr/>
      <dgm:t>
        <a:bodyPr/>
        <a:lstStyle/>
        <a:p>
          <a:r>
            <a:rPr lang="en-GB" sz="1200" dirty="0" smtClean="0"/>
            <a:t>Required courses:</a:t>
          </a:r>
          <a:endParaRPr lang="el-GR" sz="1200" dirty="0" smtClean="0"/>
        </a:p>
        <a:p>
          <a:r>
            <a:rPr lang="en-GB" sz="1200" dirty="0" smtClean="0"/>
            <a:t>• </a:t>
          </a:r>
          <a:r>
            <a:rPr lang="en-GB" sz="1000" dirty="0" err="1" smtClean="0"/>
            <a:t>Env</a:t>
          </a:r>
          <a:r>
            <a:rPr lang="en-GB" sz="1000" dirty="0" smtClean="0"/>
            <a:t>. Management Systems, Auditing and Assessment</a:t>
          </a:r>
          <a:endParaRPr lang="el-GR" sz="1000" dirty="0" smtClean="0"/>
        </a:p>
        <a:p>
          <a:r>
            <a:rPr lang="en-GB" sz="1000" dirty="0" smtClean="0"/>
            <a:t>• Environmental Assessment, CBA</a:t>
          </a:r>
          <a:endParaRPr lang="el-GR" sz="1000" dirty="0" smtClean="0"/>
        </a:p>
        <a:p>
          <a:r>
            <a:rPr lang="en-GB" sz="1000" dirty="0" smtClean="0"/>
            <a:t>• International </a:t>
          </a:r>
          <a:r>
            <a:rPr lang="en-GB" sz="1000" dirty="0" err="1" smtClean="0"/>
            <a:t>Env</a:t>
          </a:r>
          <a:r>
            <a:rPr lang="en-GB" sz="1000" dirty="0" smtClean="0"/>
            <a:t>. Policy, Gov., Inst. and Stakeholders</a:t>
          </a:r>
          <a:endParaRPr lang="el-GR" sz="1000" dirty="0" smtClean="0"/>
        </a:p>
        <a:p>
          <a:r>
            <a:rPr lang="en-GB" sz="1000" dirty="0" smtClean="0"/>
            <a:t>• Quantitative and Research Methods</a:t>
          </a:r>
          <a:endParaRPr lang="el-GR" sz="1000" dirty="0"/>
        </a:p>
      </dgm:t>
    </dgm:pt>
    <dgm:pt modelId="{F8439D7A-037B-4D06-A0F7-C32F7F133E61}" type="parTrans" cxnId="{6C05BAF4-85E6-4CB8-A5BE-D4B97CF8494A}">
      <dgm:prSet/>
      <dgm:spPr/>
      <dgm:t>
        <a:bodyPr/>
        <a:lstStyle/>
        <a:p>
          <a:endParaRPr lang="el-GR"/>
        </a:p>
      </dgm:t>
    </dgm:pt>
    <dgm:pt modelId="{94866813-8841-499C-AEB0-847383D9AC00}" type="sibTrans" cxnId="{6C05BAF4-85E6-4CB8-A5BE-D4B97CF8494A}">
      <dgm:prSet/>
      <dgm:spPr/>
      <dgm:t>
        <a:bodyPr/>
        <a:lstStyle/>
        <a:p>
          <a:endParaRPr lang="el-GR"/>
        </a:p>
      </dgm:t>
    </dgm:pt>
    <dgm:pt modelId="{1FD768D2-18A2-476E-B37D-96E616670A28}">
      <dgm:prSet phldrT="[Κείμενο]" custT="1"/>
      <dgm:spPr/>
      <dgm:t>
        <a:bodyPr/>
        <a:lstStyle/>
        <a:p>
          <a:r>
            <a:rPr lang="en-GB" sz="1400" b="1" dirty="0" smtClean="0"/>
            <a:t>Sustainable</a:t>
          </a:r>
          <a:endParaRPr lang="el-GR" sz="1400" b="1" dirty="0" smtClean="0"/>
        </a:p>
        <a:p>
          <a:r>
            <a:rPr lang="en-GB" sz="1400" b="1" dirty="0" smtClean="0"/>
            <a:t>Tourism</a:t>
          </a:r>
          <a:endParaRPr lang="el-GR" sz="1400" b="1" dirty="0" smtClean="0"/>
        </a:p>
      </dgm:t>
    </dgm:pt>
    <dgm:pt modelId="{84EE3B6B-C502-4017-8366-8DE824B538B9}" type="parTrans" cxnId="{69484566-8404-4F1F-905C-6D53A78DCFCF}">
      <dgm:prSet/>
      <dgm:spPr/>
      <dgm:t>
        <a:bodyPr/>
        <a:lstStyle/>
        <a:p>
          <a:endParaRPr lang="el-GR"/>
        </a:p>
      </dgm:t>
    </dgm:pt>
    <dgm:pt modelId="{CD5C0A2C-A51D-432B-B449-0C6A18744FA5}" type="sibTrans" cxnId="{69484566-8404-4F1F-905C-6D53A78DCFCF}">
      <dgm:prSet/>
      <dgm:spPr/>
      <dgm:t>
        <a:bodyPr/>
        <a:lstStyle/>
        <a:p>
          <a:endParaRPr lang="el-GR"/>
        </a:p>
      </dgm:t>
    </dgm:pt>
    <dgm:pt modelId="{E1420C73-6AD9-48DD-B7E0-47228578256C}">
      <dgm:prSet phldrT="[Κείμενο]" custT="1"/>
      <dgm:spPr/>
      <dgm:t>
        <a:bodyPr/>
        <a:lstStyle/>
        <a:p>
          <a:r>
            <a:rPr lang="en-GB" sz="1200" dirty="0" smtClean="0"/>
            <a:t>Required courses:</a:t>
          </a:r>
        </a:p>
        <a:p>
          <a:r>
            <a:rPr lang="en-GB" sz="1000" dirty="0" smtClean="0"/>
            <a:t>• Sustainable Tourism Planning</a:t>
          </a:r>
          <a:endParaRPr lang="el-GR" sz="1000" dirty="0" smtClean="0"/>
        </a:p>
        <a:p>
          <a:r>
            <a:rPr lang="en-GB" sz="1000" dirty="0" smtClean="0"/>
            <a:t>• Strategic Marketing for Sustainable Tourism</a:t>
          </a:r>
          <a:endParaRPr lang="el-GR" sz="1000" dirty="0" smtClean="0"/>
        </a:p>
        <a:p>
          <a:r>
            <a:rPr lang="en-GB" sz="1000" dirty="0" smtClean="0"/>
            <a:t>• The economics of sustainable tourism</a:t>
          </a:r>
          <a:endParaRPr lang="el-GR" sz="1000" dirty="0" smtClean="0"/>
        </a:p>
        <a:p>
          <a:r>
            <a:rPr lang="en-GB" sz="1000" dirty="0" smtClean="0"/>
            <a:t>• Quantitative and Research Methods</a:t>
          </a:r>
          <a:endParaRPr lang="el-GR" sz="1000" dirty="0"/>
        </a:p>
      </dgm:t>
    </dgm:pt>
    <dgm:pt modelId="{79205CF4-1F92-4FE0-B4E8-EAB1E1528C3E}" type="parTrans" cxnId="{C737F6D8-BBEB-488A-BE13-39591B73F562}">
      <dgm:prSet/>
      <dgm:spPr/>
      <dgm:t>
        <a:bodyPr/>
        <a:lstStyle/>
        <a:p>
          <a:endParaRPr lang="el-GR"/>
        </a:p>
      </dgm:t>
    </dgm:pt>
    <dgm:pt modelId="{78742236-13D5-4CD7-841D-4B02E0836005}" type="sibTrans" cxnId="{C737F6D8-BBEB-488A-BE13-39591B73F562}">
      <dgm:prSet/>
      <dgm:spPr/>
      <dgm:t>
        <a:bodyPr/>
        <a:lstStyle/>
        <a:p>
          <a:endParaRPr lang="el-GR"/>
        </a:p>
      </dgm:t>
    </dgm:pt>
    <dgm:pt modelId="{4F1EBA2B-8C2D-4630-A8A0-8C7D3F6C92C3}">
      <dgm:prSet custT="1"/>
      <dgm:spPr/>
      <dgm:t>
        <a:bodyPr/>
        <a:lstStyle/>
        <a:p>
          <a:r>
            <a:rPr lang="en-GB" sz="1200" dirty="0" smtClean="0"/>
            <a:t>Elective courses:</a:t>
          </a:r>
        </a:p>
        <a:p>
          <a:r>
            <a:rPr lang="en-GB" sz="1000" dirty="0" smtClean="0"/>
            <a:t>▪▪ Alternative Tourism</a:t>
          </a:r>
          <a:endParaRPr lang="el-GR" sz="1000" dirty="0" smtClean="0"/>
        </a:p>
        <a:p>
          <a:r>
            <a:rPr lang="en-GB" sz="1000" dirty="0" smtClean="0"/>
            <a:t>▪▪ Destination and Event Development</a:t>
          </a:r>
          <a:endParaRPr lang="el-GR" sz="1000" dirty="0" smtClean="0"/>
        </a:p>
        <a:p>
          <a:r>
            <a:rPr lang="en-GB" sz="1000" dirty="0" smtClean="0"/>
            <a:t>▪▪ Strategic </a:t>
          </a:r>
          <a:r>
            <a:rPr lang="en-GB" sz="1000" dirty="0" err="1" smtClean="0"/>
            <a:t>Mangmnt</a:t>
          </a:r>
          <a:r>
            <a:rPr lang="en-GB" sz="1000" dirty="0" smtClean="0"/>
            <a:t> in the Hospitality Industries and Tourism</a:t>
          </a:r>
          <a:endParaRPr lang="el-GR" sz="1000" dirty="0" smtClean="0"/>
        </a:p>
        <a:p>
          <a:r>
            <a:rPr lang="en-GB" sz="1000" dirty="0" smtClean="0"/>
            <a:t>▪▪ Technological Innovation in Tourism and Hospitality</a:t>
          </a:r>
          <a:endParaRPr lang="el-GR" sz="1000" dirty="0" smtClean="0"/>
        </a:p>
        <a:p>
          <a:r>
            <a:rPr lang="en-GB" sz="1000" dirty="0" smtClean="0"/>
            <a:t>▪▪ Climate change adaptation of the Tourism Industry</a:t>
          </a:r>
          <a:endParaRPr lang="el-GR" sz="1000" dirty="0" smtClean="0"/>
        </a:p>
        <a:p>
          <a:r>
            <a:rPr lang="en-GB" sz="1000" dirty="0" smtClean="0"/>
            <a:t>▪▪ Tourist Consumer Behaviour</a:t>
          </a:r>
          <a:endParaRPr lang="el-GR" sz="1000" dirty="0" smtClean="0"/>
        </a:p>
        <a:p>
          <a:r>
            <a:rPr lang="en-GB" sz="1000" dirty="0" smtClean="0"/>
            <a:t>▪▪ Contemporary Issues in Global Tourism</a:t>
          </a:r>
          <a:endParaRPr lang="el-GR" sz="1000" dirty="0" smtClean="0"/>
        </a:p>
        <a:p>
          <a:r>
            <a:rPr lang="en-GB" sz="1000" dirty="0" smtClean="0"/>
            <a:t>▪▪ Entrepreneurship in Tourism and Hospitality</a:t>
          </a:r>
          <a:endParaRPr lang="el-GR" sz="1000" dirty="0"/>
        </a:p>
      </dgm:t>
    </dgm:pt>
    <dgm:pt modelId="{77C737D3-EE70-4D86-8F0C-0FC359248586}" type="parTrans" cxnId="{C1F15118-D201-4E52-B48F-1A3DA09642AF}">
      <dgm:prSet/>
      <dgm:spPr/>
      <dgm:t>
        <a:bodyPr/>
        <a:lstStyle/>
        <a:p>
          <a:endParaRPr lang="el-GR"/>
        </a:p>
      </dgm:t>
    </dgm:pt>
    <dgm:pt modelId="{5E99AB26-EE02-4E6B-B9F9-A09A96E75EE0}" type="sibTrans" cxnId="{C1F15118-D201-4E52-B48F-1A3DA09642AF}">
      <dgm:prSet/>
      <dgm:spPr/>
      <dgm:t>
        <a:bodyPr/>
        <a:lstStyle/>
        <a:p>
          <a:endParaRPr lang="el-GR"/>
        </a:p>
      </dgm:t>
    </dgm:pt>
    <dgm:pt modelId="{7DD07776-7B59-42CC-9E0C-C75BACFCA94A}">
      <dgm:prSet custT="1"/>
      <dgm:spPr/>
      <dgm:t>
        <a:bodyPr/>
        <a:lstStyle/>
        <a:p>
          <a:r>
            <a:rPr lang="en-GB" sz="1200" dirty="0" smtClean="0"/>
            <a:t>Elective courses:</a:t>
          </a:r>
        </a:p>
        <a:p>
          <a:r>
            <a:rPr lang="en-GB" sz="700" dirty="0" smtClean="0"/>
            <a:t>▪▪ </a:t>
          </a:r>
          <a:r>
            <a:rPr lang="en-GB" sz="1000" dirty="0" smtClean="0"/>
            <a:t>Concept Engineering and Prototyping</a:t>
          </a:r>
          <a:endParaRPr lang="el-GR" sz="1000" dirty="0" smtClean="0"/>
        </a:p>
        <a:p>
          <a:r>
            <a:rPr lang="en-GB" sz="1000" dirty="0" smtClean="0"/>
            <a:t>▪▪ Low Impact Manufacturing</a:t>
          </a:r>
          <a:endParaRPr lang="el-GR" sz="1000" dirty="0" smtClean="0"/>
        </a:p>
        <a:p>
          <a:r>
            <a:rPr lang="en-GB" sz="1000" dirty="0" smtClean="0"/>
            <a:t>▪▪ Industrial Ecology and Life Cycle Assessment</a:t>
          </a:r>
          <a:endParaRPr lang="el-GR" sz="1000" dirty="0" smtClean="0"/>
        </a:p>
        <a:p>
          <a:r>
            <a:rPr lang="en-GB" sz="1000" dirty="0" smtClean="0"/>
            <a:t>▪▪ Environmental Accounting and Reporting</a:t>
          </a:r>
          <a:endParaRPr lang="el-GR" sz="1000" dirty="0" smtClean="0"/>
        </a:p>
        <a:p>
          <a:r>
            <a:rPr lang="en-GB" sz="1000" dirty="0" smtClean="0"/>
            <a:t>▪▪ Sustainable Production and Consumption</a:t>
          </a:r>
          <a:endParaRPr lang="el-GR" sz="1000" dirty="0" smtClean="0"/>
        </a:p>
        <a:p>
          <a:r>
            <a:rPr lang="en-GB" sz="1000" dirty="0" smtClean="0"/>
            <a:t>▪▪ Environmental Impact Assessment</a:t>
          </a:r>
          <a:endParaRPr lang="el-GR" sz="1000" dirty="0" smtClean="0"/>
        </a:p>
        <a:p>
          <a:r>
            <a:rPr lang="en-GB" sz="1000" dirty="0" smtClean="0"/>
            <a:t>▪▪ Strategic Environmental Assessment</a:t>
          </a:r>
          <a:endParaRPr lang="el-GR" sz="1000" dirty="0" smtClean="0"/>
        </a:p>
        <a:p>
          <a:r>
            <a:rPr lang="en-GB" sz="1000" dirty="0" smtClean="0"/>
            <a:t>▪▪ Climate Change and Energy Strategies</a:t>
          </a:r>
          <a:endParaRPr lang="el-GR" sz="1000" dirty="0" smtClean="0"/>
        </a:p>
      </dgm:t>
    </dgm:pt>
    <dgm:pt modelId="{2473754E-E20D-40F0-B473-FB4CAF061127}" type="parTrans" cxnId="{07DDAB46-67C6-437E-B19C-B91DCF8B36F7}">
      <dgm:prSet/>
      <dgm:spPr/>
      <dgm:t>
        <a:bodyPr/>
        <a:lstStyle/>
        <a:p>
          <a:endParaRPr lang="el-GR"/>
        </a:p>
      </dgm:t>
    </dgm:pt>
    <dgm:pt modelId="{AFEC1DA5-08C7-44C3-A18D-52831F30F9AD}" type="sibTrans" cxnId="{07DDAB46-67C6-437E-B19C-B91DCF8B36F7}">
      <dgm:prSet/>
      <dgm:spPr/>
      <dgm:t>
        <a:bodyPr/>
        <a:lstStyle/>
        <a:p>
          <a:endParaRPr lang="el-GR"/>
        </a:p>
      </dgm:t>
    </dgm:pt>
    <dgm:pt modelId="{85C0481B-E725-4D16-9F3F-E2AC9732CCC2}" type="pres">
      <dgm:prSet presAssocID="{8B78CE2C-A1A0-4897-8137-0E1F71B75EC6}" presName="hierChild1" presStyleCnt="0">
        <dgm:presLayoutVars>
          <dgm:chPref val="1"/>
          <dgm:dir/>
          <dgm:animOne val="branch"/>
          <dgm:animLvl val="lvl"/>
          <dgm:resizeHandles/>
        </dgm:presLayoutVars>
      </dgm:prSet>
      <dgm:spPr/>
      <dgm:t>
        <a:bodyPr/>
        <a:lstStyle/>
        <a:p>
          <a:endParaRPr lang="el-GR"/>
        </a:p>
      </dgm:t>
    </dgm:pt>
    <dgm:pt modelId="{C4179CCA-F121-4AE0-A658-51E2B970C9E5}" type="pres">
      <dgm:prSet presAssocID="{BA6EF850-E045-4F29-919B-83CC3421ABCC}" presName="hierRoot1" presStyleCnt="0"/>
      <dgm:spPr/>
    </dgm:pt>
    <dgm:pt modelId="{6F087A80-0596-446F-B20C-D03FBAAF91E6}" type="pres">
      <dgm:prSet presAssocID="{BA6EF850-E045-4F29-919B-83CC3421ABCC}" presName="composite" presStyleCnt="0"/>
      <dgm:spPr/>
    </dgm:pt>
    <dgm:pt modelId="{23BC9C2B-CFEE-4813-A71D-7D1E5AC3A968}" type="pres">
      <dgm:prSet presAssocID="{BA6EF850-E045-4F29-919B-83CC3421ABCC}" presName="background" presStyleLbl="node0" presStyleIdx="0" presStyleCnt="1"/>
      <dgm:spPr/>
    </dgm:pt>
    <dgm:pt modelId="{A32FBA77-6F65-4008-A830-5EBBA1DA204D}" type="pres">
      <dgm:prSet presAssocID="{BA6EF850-E045-4F29-919B-83CC3421ABCC}" presName="text" presStyleLbl="fgAcc0" presStyleIdx="0" presStyleCnt="1" custScaleX="424044" custScaleY="202313" custLinFactNeighborX="-9891" custLinFactNeighborY="-5691">
        <dgm:presLayoutVars>
          <dgm:chPref val="3"/>
        </dgm:presLayoutVars>
      </dgm:prSet>
      <dgm:spPr/>
      <dgm:t>
        <a:bodyPr/>
        <a:lstStyle/>
        <a:p>
          <a:endParaRPr lang="el-GR"/>
        </a:p>
      </dgm:t>
    </dgm:pt>
    <dgm:pt modelId="{9D99E38E-9913-4225-AB55-C4E8085E11BF}" type="pres">
      <dgm:prSet presAssocID="{BA6EF850-E045-4F29-919B-83CC3421ABCC}" presName="hierChild2" presStyleCnt="0"/>
      <dgm:spPr/>
    </dgm:pt>
    <dgm:pt modelId="{0A808C0C-321F-4D2E-B19E-CDE631558708}" type="pres">
      <dgm:prSet presAssocID="{9FCCE1A9-EFD0-44B7-9AD4-562D529DEA61}" presName="Name10" presStyleLbl="parChTrans1D2" presStyleIdx="0" presStyleCnt="2"/>
      <dgm:spPr/>
      <dgm:t>
        <a:bodyPr/>
        <a:lstStyle/>
        <a:p>
          <a:endParaRPr lang="el-GR"/>
        </a:p>
      </dgm:t>
    </dgm:pt>
    <dgm:pt modelId="{BD3155AD-8C45-4228-A410-791A6D5B6C30}" type="pres">
      <dgm:prSet presAssocID="{DC0E14BC-B9F1-419E-9A3D-20298FB087D0}" presName="hierRoot2" presStyleCnt="0"/>
      <dgm:spPr/>
    </dgm:pt>
    <dgm:pt modelId="{3AE8E06D-D77E-496E-BFD8-FB51AD2DCC23}" type="pres">
      <dgm:prSet presAssocID="{DC0E14BC-B9F1-419E-9A3D-20298FB087D0}" presName="composite2" presStyleCnt="0"/>
      <dgm:spPr/>
    </dgm:pt>
    <dgm:pt modelId="{5578C61A-D08C-4685-A682-E258B123CB44}" type="pres">
      <dgm:prSet presAssocID="{DC0E14BC-B9F1-419E-9A3D-20298FB087D0}" presName="background2" presStyleLbl="node2" presStyleIdx="0" presStyleCnt="2"/>
      <dgm:spPr>
        <a:blipFill rotWithShape="0">
          <a:blip xmlns:r="http://schemas.openxmlformats.org/officeDocument/2006/relationships" r:embed="rId1"/>
          <a:stretch>
            <a:fillRect/>
          </a:stretch>
        </a:blipFill>
      </dgm:spPr>
    </dgm:pt>
    <dgm:pt modelId="{D20F8DB5-EDB3-4C3E-B98A-BB8EEAF9206A}" type="pres">
      <dgm:prSet presAssocID="{DC0E14BC-B9F1-419E-9A3D-20298FB087D0}" presName="text2" presStyleLbl="fgAcc2" presStyleIdx="0" presStyleCnt="2" custScaleX="268696" custLinFactNeighborX="-26499" custLinFactNeighborY="-8748">
        <dgm:presLayoutVars>
          <dgm:chPref val="3"/>
        </dgm:presLayoutVars>
      </dgm:prSet>
      <dgm:spPr/>
      <dgm:t>
        <a:bodyPr/>
        <a:lstStyle/>
        <a:p>
          <a:endParaRPr lang="el-GR"/>
        </a:p>
      </dgm:t>
    </dgm:pt>
    <dgm:pt modelId="{4896B140-1DF0-4586-8C26-1AC859272905}" type="pres">
      <dgm:prSet presAssocID="{DC0E14BC-B9F1-419E-9A3D-20298FB087D0}" presName="hierChild3" presStyleCnt="0"/>
      <dgm:spPr/>
    </dgm:pt>
    <dgm:pt modelId="{8B6BEE60-862D-42F2-9F70-DD76B1B00C2F}" type="pres">
      <dgm:prSet presAssocID="{F8439D7A-037B-4D06-A0F7-C32F7F133E61}" presName="Name17" presStyleLbl="parChTrans1D3" presStyleIdx="0" presStyleCnt="2"/>
      <dgm:spPr/>
      <dgm:t>
        <a:bodyPr/>
        <a:lstStyle/>
        <a:p>
          <a:endParaRPr lang="el-GR"/>
        </a:p>
      </dgm:t>
    </dgm:pt>
    <dgm:pt modelId="{09FEDC7A-8194-4E9B-821B-F33BDA67AA8F}" type="pres">
      <dgm:prSet presAssocID="{C47EF35E-99EB-49BE-AD05-67E1331DD855}" presName="hierRoot3" presStyleCnt="0"/>
      <dgm:spPr/>
    </dgm:pt>
    <dgm:pt modelId="{4B0EB361-7559-4E87-9728-08D55F3DF459}" type="pres">
      <dgm:prSet presAssocID="{C47EF35E-99EB-49BE-AD05-67E1331DD855}" presName="composite3" presStyleCnt="0"/>
      <dgm:spPr/>
    </dgm:pt>
    <dgm:pt modelId="{B17E4379-8955-41CA-8C40-A8605097352A}" type="pres">
      <dgm:prSet presAssocID="{C47EF35E-99EB-49BE-AD05-67E1331DD855}" presName="background3" presStyleLbl="node3" presStyleIdx="0" presStyleCnt="2"/>
      <dgm:spPr>
        <a:blipFill rotWithShape="0">
          <a:blip xmlns:r="http://schemas.openxmlformats.org/officeDocument/2006/relationships" r:embed="rId1"/>
          <a:stretch>
            <a:fillRect/>
          </a:stretch>
        </a:blipFill>
      </dgm:spPr>
    </dgm:pt>
    <dgm:pt modelId="{192BD41E-0C11-4D44-9B62-7CBAC4597A13}" type="pres">
      <dgm:prSet presAssocID="{C47EF35E-99EB-49BE-AD05-67E1331DD855}" presName="text3" presStyleLbl="fgAcc3" presStyleIdx="0" presStyleCnt="2" custScaleX="423348" custScaleY="222523" custLinFactNeighborX="-11074" custLinFactNeighborY="-26436">
        <dgm:presLayoutVars>
          <dgm:chPref val="3"/>
        </dgm:presLayoutVars>
      </dgm:prSet>
      <dgm:spPr/>
      <dgm:t>
        <a:bodyPr/>
        <a:lstStyle/>
        <a:p>
          <a:endParaRPr lang="el-GR"/>
        </a:p>
      </dgm:t>
    </dgm:pt>
    <dgm:pt modelId="{85C774F0-2DE3-452A-B5C0-5D9ADECBE0E4}" type="pres">
      <dgm:prSet presAssocID="{C47EF35E-99EB-49BE-AD05-67E1331DD855}" presName="hierChild4" presStyleCnt="0"/>
      <dgm:spPr/>
    </dgm:pt>
    <dgm:pt modelId="{D21BFE3C-D2C8-43F4-A34C-FA29B9740822}" type="pres">
      <dgm:prSet presAssocID="{2473754E-E20D-40F0-B473-FB4CAF061127}" presName="Name23" presStyleLbl="parChTrans1D4" presStyleIdx="0" presStyleCnt="2"/>
      <dgm:spPr/>
      <dgm:t>
        <a:bodyPr/>
        <a:lstStyle/>
        <a:p>
          <a:endParaRPr lang="el-GR"/>
        </a:p>
      </dgm:t>
    </dgm:pt>
    <dgm:pt modelId="{A54814E9-934A-4561-8EE6-C2712FFF4EF0}" type="pres">
      <dgm:prSet presAssocID="{7DD07776-7B59-42CC-9E0C-C75BACFCA94A}" presName="hierRoot4" presStyleCnt="0"/>
      <dgm:spPr/>
    </dgm:pt>
    <dgm:pt modelId="{361EAD2B-F7C9-4F21-B80B-ADF6D355E195}" type="pres">
      <dgm:prSet presAssocID="{7DD07776-7B59-42CC-9E0C-C75BACFCA94A}" presName="composite4" presStyleCnt="0"/>
      <dgm:spPr/>
    </dgm:pt>
    <dgm:pt modelId="{7353D4A9-A2A7-4E89-B3C1-330E74BF5378}" type="pres">
      <dgm:prSet presAssocID="{7DD07776-7B59-42CC-9E0C-C75BACFCA94A}" presName="background4" presStyleLbl="node4" presStyleIdx="0" presStyleCnt="2"/>
      <dgm:spPr>
        <a:blipFill rotWithShape="0">
          <a:blip xmlns:r="http://schemas.openxmlformats.org/officeDocument/2006/relationships" r:embed="rId1"/>
          <a:stretch>
            <a:fillRect/>
          </a:stretch>
        </a:blipFill>
      </dgm:spPr>
    </dgm:pt>
    <dgm:pt modelId="{E4A34FEF-F826-43BD-9EAB-40DDFD2C32D6}" type="pres">
      <dgm:prSet presAssocID="{7DD07776-7B59-42CC-9E0C-C75BACFCA94A}" presName="text4" presStyleLbl="fgAcc4" presStyleIdx="0" presStyleCnt="2" custScaleX="468752" custScaleY="325872" custLinFactNeighborX="-12777" custLinFactNeighborY="-51345">
        <dgm:presLayoutVars>
          <dgm:chPref val="3"/>
        </dgm:presLayoutVars>
      </dgm:prSet>
      <dgm:spPr/>
      <dgm:t>
        <a:bodyPr/>
        <a:lstStyle/>
        <a:p>
          <a:endParaRPr lang="el-GR"/>
        </a:p>
      </dgm:t>
    </dgm:pt>
    <dgm:pt modelId="{70CB3DF0-E38F-414B-94E2-E5526EC24595}" type="pres">
      <dgm:prSet presAssocID="{7DD07776-7B59-42CC-9E0C-C75BACFCA94A}" presName="hierChild5" presStyleCnt="0"/>
      <dgm:spPr/>
    </dgm:pt>
    <dgm:pt modelId="{B96D328E-42CA-427B-915F-AAB86A39A644}" type="pres">
      <dgm:prSet presAssocID="{84EE3B6B-C502-4017-8366-8DE824B538B9}" presName="Name10" presStyleLbl="parChTrans1D2" presStyleIdx="1" presStyleCnt="2"/>
      <dgm:spPr/>
      <dgm:t>
        <a:bodyPr/>
        <a:lstStyle/>
        <a:p>
          <a:endParaRPr lang="el-GR"/>
        </a:p>
      </dgm:t>
    </dgm:pt>
    <dgm:pt modelId="{B84AD3ED-C7B4-42D8-A5B2-59D307CFD2CF}" type="pres">
      <dgm:prSet presAssocID="{1FD768D2-18A2-476E-B37D-96E616670A28}" presName="hierRoot2" presStyleCnt="0"/>
      <dgm:spPr/>
    </dgm:pt>
    <dgm:pt modelId="{F5700073-29B7-484A-903D-A156710BE6D0}" type="pres">
      <dgm:prSet presAssocID="{1FD768D2-18A2-476E-B37D-96E616670A28}" presName="composite2" presStyleCnt="0"/>
      <dgm:spPr/>
    </dgm:pt>
    <dgm:pt modelId="{187C2875-A48C-4191-855A-22972CB24475}" type="pres">
      <dgm:prSet presAssocID="{1FD768D2-18A2-476E-B37D-96E616670A28}" presName="background2" presStyleLbl="node2" presStyleIdx="1" presStyleCnt="2"/>
      <dgm:spPr>
        <a:blipFill rotWithShape="0">
          <a:blip xmlns:r="http://schemas.openxmlformats.org/officeDocument/2006/relationships" r:embed="rId1"/>
          <a:stretch>
            <a:fillRect/>
          </a:stretch>
        </a:blipFill>
      </dgm:spPr>
    </dgm:pt>
    <dgm:pt modelId="{B621315D-88FA-437B-9034-50E10977A220}" type="pres">
      <dgm:prSet presAssocID="{1FD768D2-18A2-476E-B37D-96E616670A28}" presName="text2" presStyleLbl="fgAcc2" presStyleIdx="1" presStyleCnt="2" custScaleX="152063" custLinFactNeighborX="3964" custLinFactNeighborY="-8748">
        <dgm:presLayoutVars>
          <dgm:chPref val="3"/>
        </dgm:presLayoutVars>
      </dgm:prSet>
      <dgm:spPr/>
      <dgm:t>
        <a:bodyPr/>
        <a:lstStyle/>
        <a:p>
          <a:endParaRPr lang="el-GR"/>
        </a:p>
      </dgm:t>
    </dgm:pt>
    <dgm:pt modelId="{75BA4129-3D08-4CBE-AED2-CC96C7BAA386}" type="pres">
      <dgm:prSet presAssocID="{1FD768D2-18A2-476E-B37D-96E616670A28}" presName="hierChild3" presStyleCnt="0"/>
      <dgm:spPr/>
    </dgm:pt>
    <dgm:pt modelId="{A0DBBD3B-DC06-4D6C-A1A9-18C8F482C9B5}" type="pres">
      <dgm:prSet presAssocID="{79205CF4-1F92-4FE0-B4E8-EAB1E1528C3E}" presName="Name17" presStyleLbl="parChTrans1D3" presStyleIdx="1" presStyleCnt="2"/>
      <dgm:spPr/>
      <dgm:t>
        <a:bodyPr/>
        <a:lstStyle/>
        <a:p>
          <a:endParaRPr lang="el-GR"/>
        </a:p>
      </dgm:t>
    </dgm:pt>
    <dgm:pt modelId="{67A39E81-A186-4623-B032-CC15ADFFF933}" type="pres">
      <dgm:prSet presAssocID="{E1420C73-6AD9-48DD-B7E0-47228578256C}" presName="hierRoot3" presStyleCnt="0"/>
      <dgm:spPr/>
    </dgm:pt>
    <dgm:pt modelId="{45D5ECE3-90D0-452B-9FB2-CA2C53AA244E}" type="pres">
      <dgm:prSet presAssocID="{E1420C73-6AD9-48DD-B7E0-47228578256C}" presName="composite3" presStyleCnt="0"/>
      <dgm:spPr/>
    </dgm:pt>
    <dgm:pt modelId="{D64BB22E-1664-4641-AAA0-EED7D890ECB0}" type="pres">
      <dgm:prSet presAssocID="{E1420C73-6AD9-48DD-B7E0-47228578256C}" presName="background3" presStyleLbl="node3" presStyleIdx="1" presStyleCnt="2"/>
      <dgm:spPr>
        <a:blipFill rotWithShape="0">
          <a:blip xmlns:r="http://schemas.openxmlformats.org/officeDocument/2006/relationships" r:embed="rId1"/>
          <a:stretch>
            <a:fillRect/>
          </a:stretch>
        </a:blipFill>
      </dgm:spPr>
    </dgm:pt>
    <dgm:pt modelId="{50421B7E-EB8D-4CF1-97D8-762B078BB64B}" type="pres">
      <dgm:prSet presAssocID="{E1420C73-6AD9-48DD-B7E0-47228578256C}" presName="text3" presStyleLbl="fgAcc3" presStyleIdx="1" presStyleCnt="2" custScaleX="404948" custScaleY="212681" custLinFactNeighborX="-7891" custLinFactNeighborY="-26436">
        <dgm:presLayoutVars>
          <dgm:chPref val="3"/>
        </dgm:presLayoutVars>
      </dgm:prSet>
      <dgm:spPr/>
      <dgm:t>
        <a:bodyPr/>
        <a:lstStyle/>
        <a:p>
          <a:endParaRPr lang="el-GR"/>
        </a:p>
      </dgm:t>
    </dgm:pt>
    <dgm:pt modelId="{40E95434-BE93-4635-AF54-4E68B7CD4C51}" type="pres">
      <dgm:prSet presAssocID="{E1420C73-6AD9-48DD-B7E0-47228578256C}" presName="hierChild4" presStyleCnt="0"/>
      <dgm:spPr/>
    </dgm:pt>
    <dgm:pt modelId="{8AF1F4BC-B574-47F1-9D60-2809D926DD3F}" type="pres">
      <dgm:prSet presAssocID="{77C737D3-EE70-4D86-8F0C-0FC359248586}" presName="Name23" presStyleLbl="parChTrans1D4" presStyleIdx="1" presStyleCnt="2"/>
      <dgm:spPr/>
      <dgm:t>
        <a:bodyPr/>
        <a:lstStyle/>
        <a:p>
          <a:endParaRPr lang="el-GR"/>
        </a:p>
      </dgm:t>
    </dgm:pt>
    <dgm:pt modelId="{14A874DF-B487-44B8-89D1-9A0C23ED2B65}" type="pres">
      <dgm:prSet presAssocID="{4F1EBA2B-8C2D-4630-A8A0-8C7D3F6C92C3}" presName="hierRoot4" presStyleCnt="0"/>
      <dgm:spPr/>
    </dgm:pt>
    <dgm:pt modelId="{554CCF49-BB21-457D-A895-D18443F8DA5D}" type="pres">
      <dgm:prSet presAssocID="{4F1EBA2B-8C2D-4630-A8A0-8C7D3F6C92C3}" presName="composite4" presStyleCnt="0"/>
      <dgm:spPr/>
    </dgm:pt>
    <dgm:pt modelId="{0D70E9D8-D7BE-44E6-B667-D759735CBDE8}" type="pres">
      <dgm:prSet presAssocID="{4F1EBA2B-8C2D-4630-A8A0-8C7D3F6C92C3}" presName="background4" presStyleLbl="node4" presStyleIdx="1" presStyleCnt="2"/>
      <dgm:spPr>
        <a:blipFill rotWithShape="0">
          <a:blip xmlns:r="http://schemas.openxmlformats.org/officeDocument/2006/relationships" r:embed="rId1"/>
          <a:stretch>
            <a:fillRect/>
          </a:stretch>
        </a:blipFill>
      </dgm:spPr>
    </dgm:pt>
    <dgm:pt modelId="{223F4245-B48D-4288-86CB-7FFB256E2443}" type="pres">
      <dgm:prSet presAssocID="{4F1EBA2B-8C2D-4630-A8A0-8C7D3F6C92C3}" presName="text4" presStyleLbl="fgAcc4" presStyleIdx="1" presStyleCnt="2" custScaleX="487067" custScaleY="342598" custLinFactNeighborX="628" custLinFactNeighborY="-54315">
        <dgm:presLayoutVars>
          <dgm:chPref val="3"/>
        </dgm:presLayoutVars>
      </dgm:prSet>
      <dgm:spPr/>
      <dgm:t>
        <a:bodyPr/>
        <a:lstStyle/>
        <a:p>
          <a:endParaRPr lang="el-GR"/>
        </a:p>
      </dgm:t>
    </dgm:pt>
    <dgm:pt modelId="{D0E340A6-C2FB-4AA0-8F45-4494E4036AD1}" type="pres">
      <dgm:prSet presAssocID="{4F1EBA2B-8C2D-4630-A8A0-8C7D3F6C92C3}" presName="hierChild5" presStyleCnt="0"/>
      <dgm:spPr/>
    </dgm:pt>
  </dgm:ptLst>
  <dgm:cxnLst>
    <dgm:cxn modelId="{EF3C6F71-7C3A-4CB9-A11E-587DC6C9CE43}" type="presOf" srcId="{1FD768D2-18A2-476E-B37D-96E616670A28}" destId="{B621315D-88FA-437B-9034-50E10977A220}" srcOrd="0" destOrd="0" presId="urn:microsoft.com/office/officeart/2005/8/layout/hierarchy1"/>
    <dgm:cxn modelId="{BB3E38A9-0726-4DC6-8A86-A06E4C4485F1}" srcId="{BA6EF850-E045-4F29-919B-83CC3421ABCC}" destId="{DC0E14BC-B9F1-419E-9A3D-20298FB087D0}" srcOrd="0" destOrd="0" parTransId="{9FCCE1A9-EFD0-44B7-9AD4-562D529DEA61}" sibTransId="{F5B7E8D5-1F23-4FE4-B634-AC2FDA1C0078}"/>
    <dgm:cxn modelId="{6C05BAF4-85E6-4CB8-A5BE-D4B97CF8494A}" srcId="{DC0E14BC-B9F1-419E-9A3D-20298FB087D0}" destId="{C47EF35E-99EB-49BE-AD05-67E1331DD855}" srcOrd="0" destOrd="0" parTransId="{F8439D7A-037B-4D06-A0F7-C32F7F133E61}" sibTransId="{94866813-8841-499C-AEB0-847383D9AC00}"/>
    <dgm:cxn modelId="{E8383D46-D679-48FA-856A-37E16ED1FD7B}" type="presOf" srcId="{DC0E14BC-B9F1-419E-9A3D-20298FB087D0}" destId="{D20F8DB5-EDB3-4C3E-B98A-BB8EEAF9206A}" srcOrd="0" destOrd="0" presId="urn:microsoft.com/office/officeart/2005/8/layout/hierarchy1"/>
    <dgm:cxn modelId="{2163D96D-E395-464C-B73B-24AE7CB99F43}" srcId="{8B78CE2C-A1A0-4897-8137-0E1F71B75EC6}" destId="{BA6EF850-E045-4F29-919B-83CC3421ABCC}" srcOrd="0" destOrd="0" parTransId="{A1473D17-6A36-4A71-8DE4-D2C0FE60C6A4}" sibTransId="{733BF837-123E-4A63-9E5F-E242E41C8563}"/>
    <dgm:cxn modelId="{15C17771-6E8E-41BF-A66B-62EC8C0A96B7}" type="presOf" srcId="{7DD07776-7B59-42CC-9E0C-C75BACFCA94A}" destId="{E4A34FEF-F826-43BD-9EAB-40DDFD2C32D6}" srcOrd="0" destOrd="0" presId="urn:microsoft.com/office/officeart/2005/8/layout/hierarchy1"/>
    <dgm:cxn modelId="{C1F15118-D201-4E52-B48F-1A3DA09642AF}" srcId="{E1420C73-6AD9-48DD-B7E0-47228578256C}" destId="{4F1EBA2B-8C2D-4630-A8A0-8C7D3F6C92C3}" srcOrd="0" destOrd="0" parTransId="{77C737D3-EE70-4D86-8F0C-0FC359248586}" sibTransId="{5E99AB26-EE02-4E6B-B9F9-A09A96E75EE0}"/>
    <dgm:cxn modelId="{AB087063-985C-4CB5-9149-C97052DB68E0}" type="presOf" srcId="{77C737D3-EE70-4D86-8F0C-0FC359248586}" destId="{8AF1F4BC-B574-47F1-9D60-2809D926DD3F}" srcOrd="0" destOrd="0" presId="urn:microsoft.com/office/officeart/2005/8/layout/hierarchy1"/>
    <dgm:cxn modelId="{D0C4FD8D-FCAC-42FF-B039-3A921EF18449}" type="presOf" srcId="{BA6EF850-E045-4F29-919B-83CC3421ABCC}" destId="{A32FBA77-6F65-4008-A830-5EBBA1DA204D}" srcOrd="0" destOrd="0" presId="urn:microsoft.com/office/officeart/2005/8/layout/hierarchy1"/>
    <dgm:cxn modelId="{0A2F3658-D309-45BD-A308-F22DFAA0AE11}" type="presOf" srcId="{F8439D7A-037B-4D06-A0F7-C32F7F133E61}" destId="{8B6BEE60-862D-42F2-9F70-DD76B1B00C2F}" srcOrd="0" destOrd="0" presId="urn:microsoft.com/office/officeart/2005/8/layout/hierarchy1"/>
    <dgm:cxn modelId="{80364B05-FD57-42D7-9751-A7348F6D9C96}" type="presOf" srcId="{2473754E-E20D-40F0-B473-FB4CAF061127}" destId="{D21BFE3C-D2C8-43F4-A34C-FA29B9740822}" srcOrd="0" destOrd="0" presId="urn:microsoft.com/office/officeart/2005/8/layout/hierarchy1"/>
    <dgm:cxn modelId="{69484566-8404-4F1F-905C-6D53A78DCFCF}" srcId="{BA6EF850-E045-4F29-919B-83CC3421ABCC}" destId="{1FD768D2-18A2-476E-B37D-96E616670A28}" srcOrd="1" destOrd="0" parTransId="{84EE3B6B-C502-4017-8366-8DE824B538B9}" sibTransId="{CD5C0A2C-A51D-432B-B449-0C6A18744FA5}"/>
    <dgm:cxn modelId="{7DDE74B1-EFBB-42B1-879E-9FA9AF6C64CB}" type="presOf" srcId="{79205CF4-1F92-4FE0-B4E8-EAB1E1528C3E}" destId="{A0DBBD3B-DC06-4D6C-A1A9-18C8F482C9B5}" srcOrd="0" destOrd="0" presId="urn:microsoft.com/office/officeart/2005/8/layout/hierarchy1"/>
    <dgm:cxn modelId="{D31C4ACE-79E2-4C42-902F-DE0E292F1B04}" type="presOf" srcId="{9FCCE1A9-EFD0-44B7-9AD4-562D529DEA61}" destId="{0A808C0C-321F-4D2E-B19E-CDE631558708}" srcOrd="0" destOrd="0" presId="urn:microsoft.com/office/officeart/2005/8/layout/hierarchy1"/>
    <dgm:cxn modelId="{07DDAB46-67C6-437E-B19C-B91DCF8B36F7}" srcId="{C47EF35E-99EB-49BE-AD05-67E1331DD855}" destId="{7DD07776-7B59-42CC-9E0C-C75BACFCA94A}" srcOrd="0" destOrd="0" parTransId="{2473754E-E20D-40F0-B473-FB4CAF061127}" sibTransId="{AFEC1DA5-08C7-44C3-A18D-52831F30F9AD}"/>
    <dgm:cxn modelId="{47DC703C-B4F6-4E5B-A3D3-A52DC2F64AD5}" type="presOf" srcId="{8B78CE2C-A1A0-4897-8137-0E1F71B75EC6}" destId="{85C0481B-E725-4D16-9F3F-E2AC9732CCC2}" srcOrd="0" destOrd="0" presId="urn:microsoft.com/office/officeart/2005/8/layout/hierarchy1"/>
    <dgm:cxn modelId="{8B50A4C0-D175-4058-BC94-3F82A87E22E1}" type="presOf" srcId="{4F1EBA2B-8C2D-4630-A8A0-8C7D3F6C92C3}" destId="{223F4245-B48D-4288-86CB-7FFB256E2443}" srcOrd="0" destOrd="0" presId="urn:microsoft.com/office/officeart/2005/8/layout/hierarchy1"/>
    <dgm:cxn modelId="{A5DBFA50-30C6-414F-BFDC-7A180D2C78BB}" type="presOf" srcId="{C47EF35E-99EB-49BE-AD05-67E1331DD855}" destId="{192BD41E-0C11-4D44-9B62-7CBAC4597A13}" srcOrd="0" destOrd="0" presId="urn:microsoft.com/office/officeart/2005/8/layout/hierarchy1"/>
    <dgm:cxn modelId="{71471A96-BE21-4902-9D50-9969901F17E1}" type="presOf" srcId="{E1420C73-6AD9-48DD-B7E0-47228578256C}" destId="{50421B7E-EB8D-4CF1-97D8-762B078BB64B}" srcOrd="0" destOrd="0" presId="urn:microsoft.com/office/officeart/2005/8/layout/hierarchy1"/>
    <dgm:cxn modelId="{5C223FC6-20CB-4BCD-AB8D-8E30FFD9D01E}" type="presOf" srcId="{84EE3B6B-C502-4017-8366-8DE824B538B9}" destId="{B96D328E-42CA-427B-915F-AAB86A39A644}" srcOrd="0" destOrd="0" presId="urn:microsoft.com/office/officeart/2005/8/layout/hierarchy1"/>
    <dgm:cxn modelId="{C737F6D8-BBEB-488A-BE13-39591B73F562}" srcId="{1FD768D2-18A2-476E-B37D-96E616670A28}" destId="{E1420C73-6AD9-48DD-B7E0-47228578256C}" srcOrd="0" destOrd="0" parTransId="{79205CF4-1F92-4FE0-B4E8-EAB1E1528C3E}" sibTransId="{78742236-13D5-4CD7-841D-4B02E0836005}"/>
    <dgm:cxn modelId="{5905C927-0B53-404F-82F8-92ECA1683075}" type="presParOf" srcId="{85C0481B-E725-4D16-9F3F-E2AC9732CCC2}" destId="{C4179CCA-F121-4AE0-A658-51E2B970C9E5}" srcOrd="0" destOrd="0" presId="urn:microsoft.com/office/officeart/2005/8/layout/hierarchy1"/>
    <dgm:cxn modelId="{9B016097-A96E-4E52-9871-5BD04638BF2C}" type="presParOf" srcId="{C4179CCA-F121-4AE0-A658-51E2B970C9E5}" destId="{6F087A80-0596-446F-B20C-D03FBAAF91E6}" srcOrd="0" destOrd="0" presId="urn:microsoft.com/office/officeart/2005/8/layout/hierarchy1"/>
    <dgm:cxn modelId="{0586A499-7587-4F64-BB7C-0F33493C0632}" type="presParOf" srcId="{6F087A80-0596-446F-B20C-D03FBAAF91E6}" destId="{23BC9C2B-CFEE-4813-A71D-7D1E5AC3A968}" srcOrd="0" destOrd="0" presId="urn:microsoft.com/office/officeart/2005/8/layout/hierarchy1"/>
    <dgm:cxn modelId="{EA9D669D-74B2-484B-8B90-6A5464F803E2}" type="presParOf" srcId="{6F087A80-0596-446F-B20C-D03FBAAF91E6}" destId="{A32FBA77-6F65-4008-A830-5EBBA1DA204D}" srcOrd="1" destOrd="0" presId="urn:microsoft.com/office/officeart/2005/8/layout/hierarchy1"/>
    <dgm:cxn modelId="{D6FFBB8B-E71F-4DF9-B06C-2104C10C05CA}" type="presParOf" srcId="{C4179CCA-F121-4AE0-A658-51E2B970C9E5}" destId="{9D99E38E-9913-4225-AB55-C4E8085E11BF}" srcOrd="1" destOrd="0" presId="urn:microsoft.com/office/officeart/2005/8/layout/hierarchy1"/>
    <dgm:cxn modelId="{16746C54-DBFB-4915-B2D8-712F714A8161}" type="presParOf" srcId="{9D99E38E-9913-4225-AB55-C4E8085E11BF}" destId="{0A808C0C-321F-4D2E-B19E-CDE631558708}" srcOrd="0" destOrd="0" presId="urn:microsoft.com/office/officeart/2005/8/layout/hierarchy1"/>
    <dgm:cxn modelId="{19C5270C-354A-44EF-9700-A7F6DAB3E120}" type="presParOf" srcId="{9D99E38E-9913-4225-AB55-C4E8085E11BF}" destId="{BD3155AD-8C45-4228-A410-791A6D5B6C30}" srcOrd="1" destOrd="0" presId="urn:microsoft.com/office/officeart/2005/8/layout/hierarchy1"/>
    <dgm:cxn modelId="{BFF3CD67-C3F4-4159-8245-21F37B2E8A67}" type="presParOf" srcId="{BD3155AD-8C45-4228-A410-791A6D5B6C30}" destId="{3AE8E06D-D77E-496E-BFD8-FB51AD2DCC23}" srcOrd="0" destOrd="0" presId="urn:microsoft.com/office/officeart/2005/8/layout/hierarchy1"/>
    <dgm:cxn modelId="{B8A79A7F-5020-4706-8AB1-8F477FA88BA6}" type="presParOf" srcId="{3AE8E06D-D77E-496E-BFD8-FB51AD2DCC23}" destId="{5578C61A-D08C-4685-A682-E258B123CB44}" srcOrd="0" destOrd="0" presId="urn:microsoft.com/office/officeart/2005/8/layout/hierarchy1"/>
    <dgm:cxn modelId="{2F18AEC2-6029-4E9D-AFB1-699F6C2768BD}" type="presParOf" srcId="{3AE8E06D-D77E-496E-BFD8-FB51AD2DCC23}" destId="{D20F8DB5-EDB3-4C3E-B98A-BB8EEAF9206A}" srcOrd="1" destOrd="0" presId="urn:microsoft.com/office/officeart/2005/8/layout/hierarchy1"/>
    <dgm:cxn modelId="{DE5736F2-4105-4833-9DFA-E8E07CC7CFAD}" type="presParOf" srcId="{BD3155AD-8C45-4228-A410-791A6D5B6C30}" destId="{4896B140-1DF0-4586-8C26-1AC859272905}" srcOrd="1" destOrd="0" presId="urn:microsoft.com/office/officeart/2005/8/layout/hierarchy1"/>
    <dgm:cxn modelId="{16A8923C-8FB6-4EBF-9539-10C703D0AB13}" type="presParOf" srcId="{4896B140-1DF0-4586-8C26-1AC859272905}" destId="{8B6BEE60-862D-42F2-9F70-DD76B1B00C2F}" srcOrd="0" destOrd="0" presId="urn:microsoft.com/office/officeart/2005/8/layout/hierarchy1"/>
    <dgm:cxn modelId="{E37B39EB-2F8E-40AD-99FA-1B82F8D3CCDD}" type="presParOf" srcId="{4896B140-1DF0-4586-8C26-1AC859272905}" destId="{09FEDC7A-8194-4E9B-821B-F33BDA67AA8F}" srcOrd="1" destOrd="0" presId="urn:microsoft.com/office/officeart/2005/8/layout/hierarchy1"/>
    <dgm:cxn modelId="{1113D4F6-7769-488B-82FB-6538D531DBA1}" type="presParOf" srcId="{09FEDC7A-8194-4E9B-821B-F33BDA67AA8F}" destId="{4B0EB361-7559-4E87-9728-08D55F3DF459}" srcOrd="0" destOrd="0" presId="urn:microsoft.com/office/officeart/2005/8/layout/hierarchy1"/>
    <dgm:cxn modelId="{3D711F84-3E35-4AB2-B287-F4CEFCBBC46A}" type="presParOf" srcId="{4B0EB361-7559-4E87-9728-08D55F3DF459}" destId="{B17E4379-8955-41CA-8C40-A8605097352A}" srcOrd="0" destOrd="0" presId="urn:microsoft.com/office/officeart/2005/8/layout/hierarchy1"/>
    <dgm:cxn modelId="{19798F06-A812-418B-B9F1-43082A44438E}" type="presParOf" srcId="{4B0EB361-7559-4E87-9728-08D55F3DF459}" destId="{192BD41E-0C11-4D44-9B62-7CBAC4597A13}" srcOrd="1" destOrd="0" presId="urn:microsoft.com/office/officeart/2005/8/layout/hierarchy1"/>
    <dgm:cxn modelId="{A783A86D-D524-4B13-93A9-4A1E4D611544}" type="presParOf" srcId="{09FEDC7A-8194-4E9B-821B-F33BDA67AA8F}" destId="{85C774F0-2DE3-452A-B5C0-5D9ADECBE0E4}" srcOrd="1" destOrd="0" presId="urn:microsoft.com/office/officeart/2005/8/layout/hierarchy1"/>
    <dgm:cxn modelId="{7CA00C5A-E67B-4CCC-B890-1A895AD94BF2}" type="presParOf" srcId="{85C774F0-2DE3-452A-B5C0-5D9ADECBE0E4}" destId="{D21BFE3C-D2C8-43F4-A34C-FA29B9740822}" srcOrd="0" destOrd="0" presId="urn:microsoft.com/office/officeart/2005/8/layout/hierarchy1"/>
    <dgm:cxn modelId="{D9E3EB5C-392E-4380-9664-AF942D9E8A49}" type="presParOf" srcId="{85C774F0-2DE3-452A-B5C0-5D9ADECBE0E4}" destId="{A54814E9-934A-4561-8EE6-C2712FFF4EF0}" srcOrd="1" destOrd="0" presId="urn:microsoft.com/office/officeart/2005/8/layout/hierarchy1"/>
    <dgm:cxn modelId="{F395C108-FCF4-4E50-80BF-360BA26AE876}" type="presParOf" srcId="{A54814E9-934A-4561-8EE6-C2712FFF4EF0}" destId="{361EAD2B-F7C9-4F21-B80B-ADF6D355E195}" srcOrd="0" destOrd="0" presId="urn:microsoft.com/office/officeart/2005/8/layout/hierarchy1"/>
    <dgm:cxn modelId="{6B86354D-2C60-4598-A8C1-FC8120379368}" type="presParOf" srcId="{361EAD2B-F7C9-4F21-B80B-ADF6D355E195}" destId="{7353D4A9-A2A7-4E89-B3C1-330E74BF5378}" srcOrd="0" destOrd="0" presId="urn:microsoft.com/office/officeart/2005/8/layout/hierarchy1"/>
    <dgm:cxn modelId="{EF4CC5BD-F59F-498C-A3E9-0776D95ACB9E}" type="presParOf" srcId="{361EAD2B-F7C9-4F21-B80B-ADF6D355E195}" destId="{E4A34FEF-F826-43BD-9EAB-40DDFD2C32D6}" srcOrd="1" destOrd="0" presId="urn:microsoft.com/office/officeart/2005/8/layout/hierarchy1"/>
    <dgm:cxn modelId="{9CB56478-48A7-4B4B-A775-2E0C6AE48BE5}" type="presParOf" srcId="{A54814E9-934A-4561-8EE6-C2712FFF4EF0}" destId="{70CB3DF0-E38F-414B-94E2-E5526EC24595}" srcOrd="1" destOrd="0" presId="urn:microsoft.com/office/officeart/2005/8/layout/hierarchy1"/>
    <dgm:cxn modelId="{9A488B56-593A-49E8-8FA3-8B6108E97AD4}" type="presParOf" srcId="{9D99E38E-9913-4225-AB55-C4E8085E11BF}" destId="{B96D328E-42CA-427B-915F-AAB86A39A644}" srcOrd="2" destOrd="0" presId="urn:microsoft.com/office/officeart/2005/8/layout/hierarchy1"/>
    <dgm:cxn modelId="{78BD3CF5-A12D-46D5-97AC-50E8CA20609A}" type="presParOf" srcId="{9D99E38E-9913-4225-AB55-C4E8085E11BF}" destId="{B84AD3ED-C7B4-42D8-A5B2-59D307CFD2CF}" srcOrd="3" destOrd="0" presId="urn:microsoft.com/office/officeart/2005/8/layout/hierarchy1"/>
    <dgm:cxn modelId="{743B07D4-163B-4445-A808-90565131001D}" type="presParOf" srcId="{B84AD3ED-C7B4-42D8-A5B2-59D307CFD2CF}" destId="{F5700073-29B7-484A-903D-A156710BE6D0}" srcOrd="0" destOrd="0" presId="urn:microsoft.com/office/officeart/2005/8/layout/hierarchy1"/>
    <dgm:cxn modelId="{F0919AF7-E8E9-47B1-B8E0-E835824A3727}" type="presParOf" srcId="{F5700073-29B7-484A-903D-A156710BE6D0}" destId="{187C2875-A48C-4191-855A-22972CB24475}" srcOrd="0" destOrd="0" presId="urn:microsoft.com/office/officeart/2005/8/layout/hierarchy1"/>
    <dgm:cxn modelId="{BFF3B9A5-1FC8-4F8C-9698-4545845E6695}" type="presParOf" srcId="{F5700073-29B7-484A-903D-A156710BE6D0}" destId="{B621315D-88FA-437B-9034-50E10977A220}" srcOrd="1" destOrd="0" presId="urn:microsoft.com/office/officeart/2005/8/layout/hierarchy1"/>
    <dgm:cxn modelId="{C0CB3349-468B-409A-A5F7-0313FBB43F0B}" type="presParOf" srcId="{B84AD3ED-C7B4-42D8-A5B2-59D307CFD2CF}" destId="{75BA4129-3D08-4CBE-AED2-CC96C7BAA386}" srcOrd="1" destOrd="0" presId="urn:microsoft.com/office/officeart/2005/8/layout/hierarchy1"/>
    <dgm:cxn modelId="{8DA19169-A2A4-46F8-B59B-A65A3549DEA1}" type="presParOf" srcId="{75BA4129-3D08-4CBE-AED2-CC96C7BAA386}" destId="{A0DBBD3B-DC06-4D6C-A1A9-18C8F482C9B5}" srcOrd="0" destOrd="0" presId="urn:microsoft.com/office/officeart/2005/8/layout/hierarchy1"/>
    <dgm:cxn modelId="{FAABB49C-1E91-42FF-8DF0-0088678E2971}" type="presParOf" srcId="{75BA4129-3D08-4CBE-AED2-CC96C7BAA386}" destId="{67A39E81-A186-4623-B032-CC15ADFFF933}" srcOrd="1" destOrd="0" presId="urn:microsoft.com/office/officeart/2005/8/layout/hierarchy1"/>
    <dgm:cxn modelId="{332D9C08-96CC-4C6A-AB72-53AC8F4AC407}" type="presParOf" srcId="{67A39E81-A186-4623-B032-CC15ADFFF933}" destId="{45D5ECE3-90D0-452B-9FB2-CA2C53AA244E}" srcOrd="0" destOrd="0" presId="urn:microsoft.com/office/officeart/2005/8/layout/hierarchy1"/>
    <dgm:cxn modelId="{EB514899-9BD5-45C9-85CF-78758630B9EC}" type="presParOf" srcId="{45D5ECE3-90D0-452B-9FB2-CA2C53AA244E}" destId="{D64BB22E-1664-4641-AAA0-EED7D890ECB0}" srcOrd="0" destOrd="0" presId="urn:microsoft.com/office/officeart/2005/8/layout/hierarchy1"/>
    <dgm:cxn modelId="{6155BD46-9486-4BF9-8008-E7F2864903C5}" type="presParOf" srcId="{45D5ECE3-90D0-452B-9FB2-CA2C53AA244E}" destId="{50421B7E-EB8D-4CF1-97D8-762B078BB64B}" srcOrd="1" destOrd="0" presId="urn:microsoft.com/office/officeart/2005/8/layout/hierarchy1"/>
    <dgm:cxn modelId="{BA3E256C-88EB-4CC7-8F44-0E6FBC8A5442}" type="presParOf" srcId="{67A39E81-A186-4623-B032-CC15ADFFF933}" destId="{40E95434-BE93-4635-AF54-4E68B7CD4C51}" srcOrd="1" destOrd="0" presId="urn:microsoft.com/office/officeart/2005/8/layout/hierarchy1"/>
    <dgm:cxn modelId="{8ECBD1A0-4844-4244-8FA4-78A2D0C64F92}" type="presParOf" srcId="{40E95434-BE93-4635-AF54-4E68B7CD4C51}" destId="{8AF1F4BC-B574-47F1-9D60-2809D926DD3F}" srcOrd="0" destOrd="0" presId="urn:microsoft.com/office/officeart/2005/8/layout/hierarchy1"/>
    <dgm:cxn modelId="{74EFDDC5-5BCE-4757-B9A5-CDD5604EE95B}" type="presParOf" srcId="{40E95434-BE93-4635-AF54-4E68B7CD4C51}" destId="{14A874DF-B487-44B8-89D1-9A0C23ED2B65}" srcOrd="1" destOrd="0" presId="urn:microsoft.com/office/officeart/2005/8/layout/hierarchy1"/>
    <dgm:cxn modelId="{83E9FC20-9926-4373-B962-4A04003B2B0B}" type="presParOf" srcId="{14A874DF-B487-44B8-89D1-9A0C23ED2B65}" destId="{554CCF49-BB21-457D-A895-D18443F8DA5D}" srcOrd="0" destOrd="0" presId="urn:microsoft.com/office/officeart/2005/8/layout/hierarchy1"/>
    <dgm:cxn modelId="{A4D22C86-C82F-4CCA-B8FA-668BD96967BB}" type="presParOf" srcId="{554CCF49-BB21-457D-A895-D18443F8DA5D}" destId="{0D70E9D8-D7BE-44E6-B667-D759735CBDE8}" srcOrd="0" destOrd="0" presId="urn:microsoft.com/office/officeart/2005/8/layout/hierarchy1"/>
    <dgm:cxn modelId="{758EB2E8-D433-44AC-B311-13A7360339CC}" type="presParOf" srcId="{554CCF49-BB21-457D-A895-D18443F8DA5D}" destId="{223F4245-B48D-4288-86CB-7FFB256E2443}" srcOrd="1" destOrd="0" presId="urn:microsoft.com/office/officeart/2005/8/layout/hierarchy1"/>
    <dgm:cxn modelId="{60CC034D-E94B-4C27-BDE7-F73E5F39EF56}" type="presParOf" srcId="{14A874DF-B487-44B8-89D1-9A0C23ED2B65}" destId="{D0E340A6-C2FB-4AA0-8F45-4494E4036AD1}"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F1F4BC-B574-47F1-9D60-2809D926DD3F}">
      <dsp:nvSpPr>
        <dsp:cNvPr id="0" name=""/>
        <dsp:cNvSpPr/>
      </dsp:nvSpPr>
      <dsp:spPr>
        <a:xfrm>
          <a:off x="6492499" y="3236395"/>
          <a:ext cx="91440" cy="99933"/>
        </a:xfrm>
        <a:custGeom>
          <a:avLst/>
          <a:gdLst/>
          <a:ahLst/>
          <a:cxnLst/>
          <a:rect l="0" t="0" r="0" b="0"/>
          <a:pathLst>
            <a:path>
              <a:moveTo>
                <a:pt x="45720" y="0"/>
              </a:moveTo>
              <a:lnTo>
                <a:pt x="45720" y="18583"/>
              </a:lnTo>
              <a:lnTo>
                <a:pt x="120528" y="18583"/>
              </a:lnTo>
              <a:lnTo>
                <a:pt x="120528" y="99933"/>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0DBBD3B-DC06-4D6C-A1A9-18C8F482C9B5}">
      <dsp:nvSpPr>
        <dsp:cNvPr id="0" name=""/>
        <dsp:cNvSpPr/>
      </dsp:nvSpPr>
      <dsp:spPr>
        <a:xfrm>
          <a:off x="6538219" y="1893684"/>
          <a:ext cx="104103" cy="156760"/>
        </a:xfrm>
        <a:custGeom>
          <a:avLst/>
          <a:gdLst/>
          <a:ahLst/>
          <a:cxnLst/>
          <a:rect l="0" t="0" r="0" b="0"/>
          <a:pathLst>
            <a:path>
              <a:moveTo>
                <a:pt x="104103" y="0"/>
              </a:moveTo>
              <a:lnTo>
                <a:pt x="104103" y="75410"/>
              </a:lnTo>
              <a:lnTo>
                <a:pt x="0" y="75410"/>
              </a:lnTo>
              <a:lnTo>
                <a:pt x="0" y="156760"/>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96D328E-42CA-427B-915F-AAB86A39A644}">
      <dsp:nvSpPr>
        <dsp:cNvPr id="0" name=""/>
        <dsp:cNvSpPr/>
      </dsp:nvSpPr>
      <dsp:spPr>
        <a:xfrm>
          <a:off x="4068677" y="1097719"/>
          <a:ext cx="2573645" cy="238346"/>
        </a:xfrm>
        <a:custGeom>
          <a:avLst/>
          <a:gdLst/>
          <a:ahLst/>
          <a:cxnLst/>
          <a:rect l="0" t="0" r="0" b="0"/>
          <a:pathLst>
            <a:path>
              <a:moveTo>
                <a:pt x="0" y="0"/>
              </a:moveTo>
              <a:lnTo>
                <a:pt x="0" y="156996"/>
              </a:lnTo>
              <a:lnTo>
                <a:pt x="2573645" y="156996"/>
              </a:lnTo>
              <a:lnTo>
                <a:pt x="2573645" y="238346"/>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21BFE3C-D2C8-43F4-A34C-FA29B9740822}">
      <dsp:nvSpPr>
        <dsp:cNvPr id="0" name=""/>
        <dsp:cNvSpPr/>
      </dsp:nvSpPr>
      <dsp:spPr>
        <a:xfrm>
          <a:off x="2057735" y="3291276"/>
          <a:ext cx="91440" cy="116495"/>
        </a:xfrm>
        <a:custGeom>
          <a:avLst/>
          <a:gdLst/>
          <a:ahLst/>
          <a:cxnLst/>
          <a:rect l="0" t="0" r="0" b="0"/>
          <a:pathLst>
            <a:path>
              <a:moveTo>
                <a:pt x="60674" y="0"/>
              </a:moveTo>
              <a:lnTo>
                <a:pt x="60674" y="35145"/>
              </a:lnTo>
              <a:lnTo>
                <a:pt x="45720" y="35145"/>
              </a:lnTo>
              <a:lnTo>
                <a:pt x="45720" y="11649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B6BEE60-862D-42F2-9F70-DD76B1B00C2F}">
      <dsp:nvSpPr>
        <dsp:cNvPr id="0" name=""/>
        <dsp:cNvSpPr/>
      </dsp:nvSpPr>
      <dsp:spPr>
        <a:xfrm>
          <a:off x="1982957" y="1893684"/>
          <a:ext cx="135453" cy="156760"/>
        </a:xfrm>
        <a:custGeom>
          <a:avLst/>
          <a:gdLst/>
          <a:ahLst/>
          <a:cxnLst/>
          <a:rect l="0" t="0" r="0" b="0"/>
          <a:pathLst>
            <a:path>
              <a:moveTo>
                <a:pt x="0" y="0"/>
              </a:moveTo>
              <a:lnTo>
                <a:pt x="0" y="75410"/>
              </a:lnTo>
              <a:lnTo>
                <a:pt x="135453" y="75410"/>
              </a:lnTo>
              <a:lnTo>
                <a:pt x="135453" y="156760"/>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A808C0C-321F-4D2E-B19E-CDE631558708}">
      <dsp:nvSpPr>
        <dsp:cNvPr id="0" name=""/>
        <dsp:cNvSpPr/>
      </dsp:nvSpPr>
      <dsp:spPr>
        <a:xfrm>
          <a:off x="1982957" y="1097719"/>
          <a:ext cx="2085719" cy="238346"/>
        </a:xfrm>
        <a:custGeom>
          <a:avLst/>
          <a:gdLst/>
          <a:ahLst/>
          <a:cxnLst/>
          <a:rect l="0" t="0" r="0" b="0"/>
          <a:pathLst>
            <a:path>
              <a:moveTo>
                <a:pt x="2085719" y="0"/>
              </a:moveTo>
              <a:lnTo>
                <a:pt x="2085719" y="156996"/>
              </a:lnTo>
              <a:lnTo>
                <a:pt x="0" y="156996"/>
              </a:lnTo>
              <a:lnTo>
                <a:pt x="0" y="238346"/>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3BC9C2B-CFEE-4813-A71D-7D1E5AC3A968}">
      <dsp:nvSpPr>
        <dsp:cNvPr id="0" name=""/>
        <dsp:cNvSpPr/>
      </dsp:nvSpPr>
      <dsp:spPr>
        <a:xfrm>
          <a:off x="2206827" y="-30415"/>
          <a:ext cx="3723700" cy="1128135"/>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32FBA77-6F65-4008-A830-5EBBA1DA204D}">
      <dsp:nvSpPr>
        <dsp:cNvPr id="0" name=""/>
        <dsp:cNvSpPr/>
      </dsp:nvSpPr>
      <dsp:spPr>
        <a:xfrm>
          <a:off x="2304398" y="62276"/>
          <a:ext cx="3723700" cy="1128135"/>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 </a:t>
          </a:r>
          <a:r>
            <a:rPr lang="en-GB" sz="1600" b="1" kern="1200" dirty="0" smtClean="0"/>
            <a:t>Core Courses</a:t>
          </a:r>
        </a:p>
        <a:p>
          <a:pPr lvl="0" algn="ctr" defTabSz="711200">
            <a:lnSpc>
              <a:spcPct val="90000"/>
            </a:lnSpc>
            <a:spcBef>
              <a:spcPct val="0"/>
            </a:spcBef>
            <a:spcAft>
              <a:spcPct val="35000"/>
            </a:spcAft>
          </a:pPr>
          <a:r>
            <a:rPr lang="en-GB" sz="1200" kern="1200" dirty="0" smtClean="0"/>
            <a:t>• Intro to </a:t>
          </a:r>
          <a:r>
            <a:rPr lang="en-GB" sz="1200" kern="1200" dirty="0" err="1" smtClean="0"/>
            <a:t>Env</a:t>
          </a:r>
          <a:r>
            <a:rPr lang="en-GB" sz="1200" kern="1200" dirty="0" smtClean="0"/>
            <a:t>. Science and SD</a:t>
          </a:r>
          <a:endParaRPr lang="el-GR" sz="1200" kern="1200" dirty="0" smtClean="0"/>
        </a:p>
        <a:p>
          <a:pPr lvl="0" algn="ctr" defTabSz="711200">
            <a:lnSpc>
              <a:spcPct val="90000"/>
            </a:lnSpc>
            <a:spcBef>
              <a:spcPct val="0"/>
            </a:spcBef>
            <a:spcAft>
              <a:spcPct val="35000"/>
            </a:spcAft>
          </a:pPr>
          <a:r>
            <a:rPr lang="en-GB" sz="1200" kern="1200" dirty="0" smtClean="0"/>
            <a:t>• Business and the Environment</a:t>
          </a:r>
          <a:endParaRPr lang="el-GR" sz="1200" kern="1200" dirty="0" smtClean="0"/>
        </a:p>
        <a:p>
          <a:pPr lvl="0" algn="ctr" defTabSz="711200">
            <a:lnSpc>
              <a:spcPct val="90000"/>
            </a:lnSpc>
            <a:spcBef>
              <a:spcPct val="0"/>
            </a:spcBef>
            <a:spcAft>
              <a:spcPct val="35000"/>
            </a:spcAft>
          </a:pPr>
          <a:r>
            <a:rPr lang="en-GB" sz="1200" kern="1200" dirty="0" smtClean="0"/>
            <a:t>• Introduction to </a:t>
          </a:r>
          <a:r>
            <a:rPr lang="en-GB" sz="1200" kern="1200" dirty="0" err="1" smtClean="0"/>
            <a:t>Env</a:t>
          </a:r>
          <a:r>
            <a:rPr lang="en-GB" sz="1200" kern="1200" dirty="0" smtClean="0"/>
            <a:t>. Economics and Policy</a:t>
          </a:r>
          <a:endParaRPr lang="el-GR" sz="1200" kern="1200" dirty="0" smtClean="0"/>
        </a:p>
        <a:p>
          <a:pPr lvl="0" algn="ctr" defTabSz="711200">
            <a:lnSpc>
              <a:spcPct val="90000"/>
            </a:lnSpc>
            <a:spcBef>
              <a:spcPct val="0"/>
            </a:spcBef>
            <a:spcAft>
              <a:spcPct val="35000"/>
            </a:spcAft>
          </a:pPr>
          <a:r>
            <a:rPr lang="en-GB" sz="1200" kern="1200" dirty="0" smtClean="0"/>
            <a:t>• Strategic Planning and </a:t>
          </a:r>
          <a:r>
            <a:rPr lang="en-GB" sz="1200" kern="1200" dirty="0" err="1" smtClean="0"/>
            <a:t>Env</a:t>
          </a:r>
          <a:r>
            <a:rPr lang="en-GB" sz="1200" kern="1200" dirty="0" smtClean="0"/>
            <a:t>. Legislation</a:t>
          </a:r>
          <a:endParaRPr lang="el-GR" sz="1200" kern="1200" dirty="0" smtClean="0"/>
        </a:p>
      </dsp:txBody>
      <dsp:txXfrm>
        <a:off x="2304398" y="62276"/>
        <a:ext cx="3723700" cy="1128135"/>
      </dsp:txXfrm>
    </dsp:sp>
    <dsp:sp modelId="{5578C61A-D08C-4685-A682-E258B123CB44}">
      <dsp:nvSpPr>
        <dsp:cNvPr id="0" name=""/>
        <dsp:cNvSpPr/>
      </dsp:nvSpPr>
      <dsp:spPr>
        <a:xfrm>
          <a:off x="803193" y="1336065"/>
          <a:ext cx="2359527" cy="557618"/>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20F8DB5-EDB3-4C3E-B98A-BB8EEAF9206A}">
      <dsp:nvSpPr>
        <dsp:cNvPr id="0" name=""/>
        <dsp:cNvSpPr/>
      </dsp:nvSpPr>
      <dsp:spPr>
        <a:xfrm>
          <a:off x="900765" y="1428758"/>
          <a:ext cx="2359527" cy="55761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Sustainable Strategies </a:t>
          </a:r>
        </a:p>
        <a:p>
          <a:pPr lvl="0" algn="ctr" defTabSz="622300">
            <a:lnSpc>
              <a:spcPct val="90000"/>
            </a:lnSpc>
            <a:spcBef>
              <a:spcPct val="0"/>
            </a:spcBef>
            <a:spcAft>
              <a:spcPct val="35000"/>
            </a:spcAft>
          </a:pPr>
          <a:r>
            <a:rPr lang="en-GB" sz="1000" b="1" kern="1200" dirty="0" smtClean="0"/>
            <a:t>(corporate, society and state)</a:t>
          </a:r>
        </a:p>
      </dsp:txBody>
      <dsp:txXfrm>
        <a:off x="900765" y="1428758"/>
        <a:ext cx="2359527" cy="557618"/>
      </dsp:txXfrm>
    </dsp:sp>
    <dsp:sp modelId="{B17E4379-8955-41CA-8C40-A8605097352A}">
      <dsp:nvSpPr>
        <dsp:cNvPr id="0" name=""/>
        <dsp:cNvSpPr/>
      </dsp:nvSpPr>
      <dsp:spPr>
        <a:xfrm>
          <a:off x="259616" y="2050445"/>
          <a:ext cx="3717588" cy="1240830"/>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92BD41E-0C11-4D44-9B62-7CBAC4597A13}">
      <dsp:nvSpPr>
        <dsp:cNvPr id="0" name=""/>
        <dsp:cNvSpPr/>
      </dsp:nvSpPr>
      <dsp:spPr>
        <a:xfrm>
          <a:off x="357187" y="2143138"/>
          <a:ext cx="3717588" cy="1240830"/>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Required courses:</a:t>
          </a:r>
          <a:endParaRPr lang="el-GR" sz="1200" kern="1200" dirty="0" smtClean="0"/>
        </a:p>
        <a:p>
          <a:pPr lvl="0" algn="ctr" defTabSz="533400">
            <a:lnSpc>
              <a:spcPct val="90000"/>
            </a:lnSpc>
            <a:spcBef>
              <a:spcPct val="0"/>
            </a:spcBef>
            <a:spcAft>
              <a:spcPct val="35000"/>
            </a:spcAft>
          </a:pPr>
          <a:r>
            <a:rPr lang="en-GB" sz="1200" kern="1200" dirty="0" smtClean="0"/>
            <a:t>• </a:t>
          </a:r>
          <a:r>
            <a:rPr lang="en-GB" sz="1000" kern="1200" dirty="0" err="1" smtClean="0"/>
            <a:t>Env</a:t>
          </a:r>
          <a:r>
            <a:rPr lang="en-GB" sz="1000" kern="1200" dirty="0" smtClean="0"/>
            <a:t>. Management Systems, Auditing and Assessment</a:t>
          </a:r>
          <a:endParaRPr lang="el-GR" sz="1000" kern="1200" dirty="0" smtClean="0"/>
        </a:p>
        <a:p>
          <a:pPr lvl="0" algn="ctr" defTabSz="533400">
            <a:lnSpc>
              <a:spcPct val="90000"/>
            </a:lnSpc>
            <a:spcBef>
              <a:spcPct val="0"/>
            </a:spcBef>
            <a:spcAft>
              <a:spcPct val="35000"/>
            </a:spcAft>
          </a:pPr>
          <a:r>
            <a:rPr lang="en-GB" sz="1000" kern="1200" dirty="0" smtClean="0"/>
            <a:t>• Environmental Assessment, CBA</a:t>
          </a:r>
          <a:endParaRPr lang="el-GR" sz="1000" kern="1200" dirty="0" smtClean="0"/>
        </a:p>
        <a:p>
          <a:pPr lvl="0" algn="ctr" defTabSz="533400">
            <a:lnSpc>
              <a:spcPct val="90000"/>
            </a:lnSpc>
            <a:spcBef>
              <a:spcPct val="0"/>
            </a:spcBef>
            <a:spcAft>
              <a:spcPct val="35000"/>
            </a:spcAft>
          </a:pPr>
          <a:r>
            <a:rPr lang="en-GB" sz="1000" kern="1200" dirty="0" smtClean="0"/>
            <a:t>• International </a:t>
          </a:r>
          <a:r>
            <a:rPr lang="en-GB" sz="1000" kern="1200" dirty="0" err="1" smtClean="0"/>
            <a:t>Env</a:t>
          </a:r>
          <a:r>
            <a:rPr lang="en-GB" sz="1000" kern="1200" dirty="0" smtClean="0"/>
            <a:t>. Policy, Gov., Inst. and Stakeholders</a:t>
          </a:r>
          <a:endParaRPr lang="el-GR" sz="1000" kern="1200" dirty="0" smtClean="0"/>
        </a:p>
        <a:p>
          <a:pPr lvl="0" algn="ctr" defTabSz="533400">
            <a:lnSpc>
              <a:spcPct val="90000"/>
            </a:lnSpc>
            <a:spcBef>
              <a:spcPct val="0"/>
            </a:spcBef>
            <a:spcAft>
              <a:spcPct val="35000"/>
            </a:spcAft>
          </a:pPr>
          <a:r>
            <a:rPr lang="en-GB" sz="1000" kern="1200" dirty="0" smtClean="0"/>
            <a:t>• Quantitative and Research Methods</a:t>
          </a:r>
          <a:endParaRPr lang="el-GR" sz="1000" kern="1200" dirty="0"/>
        </a:p>
      </dsp:txBody>
      <dsp:txXfrm>
        <a:off x="357187" y="2143138"/>
        <a:ext cx="3717588" cy="1240830"/>
      </dsp:txXfrm>
    </dsp:sp>
    <dsp:sp modelId="{7353D4A9-A2A7-4E89-B3C1-330E74BF5378}">
      <dsp:nvSpPr>
        <dsp:cNvPr id="0" name=""/>
        <dsp:cNvSpPr/>
      </dsp:nvSpPr>
      <dsp:spPr>
        <a:xfrm>
          <a:off x="45306" y="3407771"/>
          <a:ext cx="4116299" cy="1817124"/>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A34FEF-F826-43BD-9EAB-40DDFD2C32D6}">
      <dsp:nvSpPr>
        <dsp:cNvPr id="0" name=""/>
        <dsp:cNvSpPr/>
      </dsp:nvSpPr>
      <dsp:spPr>
        <a:xfrm>
          <a:off x="142877" y="3500463"/>
          <a:ext cx="4116299" cy="1817124"/>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Elective courses:</a:t>
          </a:r>
        </a:p>
        <a:p>
          <a:pPr lvl="0" algn="ctr" defTabSz="533400">
            <a:lnSpc>
              <a:spcPct val="90000"/>
            </a:lnSpc>
            <a:spcBef>
              <a:spcPct val="0"/>
            </a:spcBef>
            <a:spcAft>
              <a:spcPct val="35000"/>
            </a:spcAft>
          </a:pPr>
          <a:r>
            <a:rPr lang="en-GB" sz="700" kern="1200" dirty="0" smtClean="0"/>
            <a:t>▪▪ </a:t>
          </a:r>
          <a:r>
            <a:rPr lang="en-GB" sz="1000" kern="1200" dirty="0" smtClean="0"/>
            <a:t>Concept Engineering and Prototyping</a:t>
          </a:r>
          <a:endParaRPr lang="el-GR" sz="1000" kern="1200" dirty="0" smtClean="0"/>
        </a:p>
        <a:p>
          <a:pPr lvl="0" algn="ctr" defTabSz="533400">
            <a:lnSpc>
              <a:spcPct val="90000"/>
            </a:lnSpc>
            <a:spcBef>
              <a:spcPct val="0"/>
            </a:spcBef>
            <a:spcAft>
              <a:spcPct val="35000"/>
            </a:spcAft>
          </a:pPr>
          <a:r>
            <a:rPr lang="en-GB" sz="1000" kern="1200" dirty="0" smtClean="0"/>
            <a:t>▪▪ Low Impact Manufacturing</a:t>
          </a:r>
          <a:endParaRPr lang="el-GR" sz="1000" kern="1200" dirty="0" smtClean="0"/>
        </a:p>
        <a:p>
          <a:pPr lvl="0" algn="ctr" defTabSz="533400">
            <a:lnSpc>
              <a:spcPct val="90000"/>
            </a:lnSpc>
            <a:spcBef>
              <a:spcPct val="0"/>
            </a:spcBef>
            <a:spcAft>
              <a:spcPct val="35000"/>
            </a:spcAft>
          </a:pPr>
          <a:r>
            <a:rPr lang="en-GB" sz="1000" kern="1200" dirty="0" smtClean="0"/>
            <a:t>▪▪ Industrial Ecology and Life Cycle Assessment</a:t>
          </a:r>
          <a:endParaRPr lang="el-GR" sz="1000" kern="1200" dirty="0" smtClean="0"/>
        </a:p>
        <a:p>
          <a:pPr lvl="0" algn="ctr" defTabSz="533400">
            <a:lnSpc>
              <a:spcPct val="90000"/>
            </a:lnSpc>
            <a:spcBef>
              <a:spcPct val="0"/>
            </a:spcBef>
            <a:spcAft>
              <a:spcPct val="35000"/>
            </a:spcAft>
          </a:pPr>
          <a:r>
            <a:rPr lang="en-GB" sz="1000" kern="1200" dirty="0" smtClean="0"/>
            <a:t>▪▪ Environmental Accounting and Reporting</a:t>
          </a:r>
          <a:endParaRPr lang="el-GR" sz="1000" kern="1200" dirty="0" smtClean="0"/>
        </a:p>
        <a:p>
          <a:pPr lvl="0" algn="ctr" defTabSz="533400">
            <a:lnSpc>
              <a:spcPct val="90000"/>
            </a:lnSpc>
            <a:spcBef>
              <a:spcPct val="0"/>
            </a:spcBef>
            <a:spcAft>
              <a:spcPct val="35000"/>
            </a:spcAft>
          </a:pPr>
          <a:r>
            <a:rPr lang="en-GB" sz="1000" kern="1200" dirty="0" smtClean="0"/>
            <a:t>▪▪ Sustainable Production and Consumption</a:t>
          </a:r>
          <a:endParaRPr lang="el-GR" sz="1000" kern="1200" dirty="0" smtClean="0"/>
        </a:p>
        <a:p>
          <a:pPr lvl="0" algn="ctr" defTabSz="533400">
            <a:lnSpc>
              <a:spcPct val="90000"/>
            </a:lnSpc>
            <a:spcBef>
              <a:spcPct val="0"/>
            </a:spcBef>
            <a:spcAft>
              <a:spcPct val="35000"/>
            </a:spcAft>
          </a:pPr>
          <a:r>
            <a:rPr lang="en-GB" sz="1000" kern="1200" dirty="0" smtClean="0"/>
            <a:t>▪▪ Environmental Impact Assessment</a:t>
          </a:r>
          <a:endParaRPr lang="el-GR" sz="1000" kern="1200" dirty="0" smtClean="0"/>
        </a:p>
        <a:p>
          <a:pPr lvl="0" algn="ctr" defTabSz="533400">
            <a:lnSpc>
              <a:spcPct val="90000"/>
            </a:lnSpc>
            <a:spcBef>
              <a:spcPct val="0"/>
            </a:spcBef>
            <a:spcAft>
              <a:spcPct val="35000"/>
            </a:spcAft>
          </a:pPr>
          <a:r>
            <a:rPr lang="en-GB" sz="1000" kern="1200" dirty="0" smtClean="0"/>
            <a:t>▪▪ Strategic Environmental Assessment</a:t>
          </a:r>
          <a:endParaRPr lang="el-GR" sz="1000" kern="1200" dirty="0" smtClean="0"/>
        </a:p>
        <a:p>
          <a:pPr lvl="0" algn="ctr" defTabSz="533400">
            <a:lnSpc>
              <a:spcPct val="90000"/>
            </a:lnSpc>
            <a:spcBef>
              <a:spcPct val="0"/>
            </a:spcBef>
            <a:spcAft>
              <a:spcPct val="35000"/>
            </a:spcAft>
          </a:pPr>
          <a:r>
            <a:rPr lang="en-GB" sz="1000" kern="1200" dirty="0" smtClean="0"/>
            <a:t>▪▪ Climate Change and Energy Strategies</a:t>
          </a:r>
          <a:endParaRPr lang="el-GR" sz="1000" kern="1200" dirty="0" smtClean="0"/>
        </a:p>
      </dsp:txBody>
      <dsp:txXfrm>
        <a:off x="142877" y="3500463"/>
        <a:ext cx="4116299" cy="1817124"/>
      </dsp:txXfrm>
    </dsp:sp>
    <dsp:sp modelId="{187C2875-A48C-4191-855A-22972CB24475}">
      <dsp:nvSpPr>
        <dsp:cNvPr id="0" name=""/>
        <dsp:cNvSpPr/>
      </dsp:nvSpPr>
      <dsp:spPr>
        <a:xfrm>
          <a:off x="5974659" y="1336065"/>
          <a:ext cx="1335326" cy="557618"/>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621315D-88FA-437B-9034-50E10977A220}">
      <dsp:nvSpPr>
        <dsp:cNvPr id="0" name=""/>
        <dsp:cNvSpPr/>
      </dsp:nvSpPr>
      <dsp:spPr>
        <a:xfrm>
          <a:off x="6072230" y="1428758"/>
          <a:ext cx="1335326" cy="55761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Sustainable</a:t>
          </a:r>
          <a:endParaRPr lang="el-GR" sz="1400" b="1" kern="1200" dirty="0" smtClean="0"/>
        </a:p>
        <a:p>
          <a:pPr lvl="0" algn="ctr" defTabSz="622300">
            <a:lnSpc>
              <a:spcPct val="90000"/>
            </a:lnSpc>
            <a:spcBef>
              <a:spcPct val="0"/>
            </a:spcBef>
            <a:spcAft>
              <a:spcPct val="35000"/>
            </a:spcAft>
          </a:pPr>
          <a:r>
            <a:rPr lang="en-GB" sz="1400" b="1" kern="1200" dirty="0" smtClean="0"/>
            <a:t>Tourism</a:t>
          </a:r>
          <a:endParaRPr lang="el-GR" sz="1400" b="1" kern="1200" dirty="0" smtClean="0"/>
        </a:p>
      </dsp:txBody>
      <dsp:txXfrm>
        <a:off x="6072230" y="1428758"/>
        <a:ext cx="1335326" cy="557618"/>
      </dsp:txXfrm>
    </dsp:sp>
    <dsp:sp modelId="{D64BB22E-1664-4641-AAA0-EED7D890ECB0}">
      <dsp:nvSpPr>
        <dsp:cNvPr id="0" name=""/>
        <dsp:cNvSpPr/>
      </dsp:nvSpPr>
      <dsp:spPr>
        <a:xfrm>
          <a:off x="4760213" y="2050445"/>
          <a:ext cx="3556010" cy="1185949"/>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0421B7E-EB8D-4CF1-97D8-762B078BB64B}">
      <dsp:nvSpPr>
        <dsp:cNvPr id="0" name=""/>
        <dsp:cNvSpPr/>
      </dsp:nvSpPr>
      <dsp:spPr>
        <a:xfrm>
          <a:off x="4857784" y="2143138"/>
          <a:ext cx="3556010" cy="1185949"/>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Required courses:</a:t>
          </a:r>
        </a:p>
        <a:p>
          <a:pPr lvl="0" algn="ctr" defTabSz="533400">
            <a:lnSpc>
              <a:spcPct val="90000"/>
            </a:lnSpc>
            <a:spcBef>
              <a:spcPct val="0"/>
            </a:spcBef>
            <a:spcAft>
              <a:spcPct val="35000"/>
            </a:spcAft>
          </a:pPr>
          <a:r>
            <a:rPr lang="en-GB" sz="1000" kern="1200" dirty="0" smtClean="0"/>
            <a:t>• Sustainable Tourism Planning</a:t>
          </a:r>
          <a:endParaRPr lang="el-GR" sz="1000" kern="1200" dirty="0" smtClean="0"/>
        </a:p>
        <a:p>
          <a:pPr lvl="0" algn="ctr" defTabSz="533400">
            <a:lnSpc>
              <a:spcPct val="90000"/>
            </a:lnSpc>
            <a:spcBef>
              <a:spcPct val="0"/>
            </a:spcBef>
            <a:spcAft>
              <a:spcPct val="35000"/>
            </a:spcAft>
          </a:pPr>
          <a:r>
            <a:rPr lang="en-GB" sz="1000" kern="1200" dirty="0" smtClean="0"/>
            <a:t>• Strategic Marketing for Sustainable Tourism</a:t>
          </a:r>
          <a:endParaRPr lang="el-GR" sz="1000" kern="1200" dirty="0" smtClean="0"/>
        </a:p>
        <a:p>
          <a:pPr lvl="0" algn="ctr" defTabSz="533400">
            <a:lnSpc>
              <a:spcPct val="90000"/>
            </a:lnSpc>
            <a:spcBef>
              <a:spcPct val="0"/>
            </a:spcBef>
            <a:spcAft>
              <a:spcPct val="35000"/>
            </a:spcAft>
          </a:pPr>
          <a:r>
            <a:rPr lang="en-GB" sz="1000" kern="1200" dirty="0" smtClean="0"/>
            <a:t>• The economics of sustainable tourism</a:t>
          </a:r>
          <a:endParaRPr lang="el-GR" sz="1000" kern="1200" dirty="0" smtClean="0"/>
        </a:p>
        <a:p>
          <a:pPr lvl="0" algn="ctr" defTabSz="533400">
            <a:lnSpc>
              <a:spcPct val="90000"/>
            </a:lnSpc>
            <a:spcBef>
              <a:spcPct val="0"/>
            </a:spcBef>
            <a:spcAft>
              <a:spcPct val="35000"/>
            </a:spcAft>
          </a:pPr>
          <a:r>
            <a:rPr lang="en-GB" sz="1000" kern="1200" dirty="0" smtClean="0"/>
            <a:t>• Quantitative and Research Methods</a:t>
          </a:r>
          <a:endParaRPr lang="el-GR" sz="1000" kern="1200" dirty="0"/>
        </a:p>
      </dsp:txBody>
      <dsp:txXfrm>
        <a:off x="4857784" y="2143138"/>
        <a:ext cx="3556010" cy="1185949"/>
      </dsp:txXfrm>
    </dsp:sp>
    <dsp:sp modelId="{0D70E9D8-D7BE-44E6-B667-D759735CBDE8}">
      <dsp:nvSpPr>
        <dsp:cNvPr id="0" name=""/>
        <dsp:cNvSpPr/>
      </dsp:nvSpPr>
      <dsp:spPr>
        <a:xfrm>
          <a:off x="4474462" y="3336329"/>
          <a:ext cx="4277130" cy="1910391"/>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23F4245-B48D-4288-86CB-7FFB256E2443}">
      <dsp:nvSpPr>
        <dsp:cNvPr id="0" name=""/>
        <dsp:cNvSpPr/>
      </dsp:nvSpPr>
      <dsp:spPr>
        <a:xfrm>
          <a:off x="4572033" y="3429021"/>
          <a:ext cx="4277130" cy="1910391"/>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Elective courses:</a:t>
          </a:r>
        </a:p>
        <a:p>
          <a:pPr lvl="0" algn="ctr" defTabSz="533400">
            <a:lnSpc>
              <a:spcPct val="90000"/>
            </a:lnSpc>
            <a:spcBef>
              <a:spcPct val="0"/>
            </a:spcBef>
            <a:spcAft>
              <a:spcPct val="35000"/>
            </a:spcAft>
          </a:pPr>
          <a:r>
            <a:rPr lang="en-GB" sz="1000" kern="1200" dirty="0" smtClean="0"/>
            <a:t>▪▪ Alternative Tourism</a:t>
          </a:r>
          <a:endParaRPr lang="el-GR" sz="1000" kern="1200" dirty="0" smtClean="0"/>
        </a:p>
        <a:p>
          <a:pPr lvl="0" algn="ctr" defTabSz="533400">
            <a:lnSpc>
              <a:spcPct val="90000"/>
            </a:lnSpc>
            <a:spcBef>
              <a:spcPct val="0"/>
            </a:spcBef>
            <a:spcAft>
              <a:spcPct val="35000"/>
            </a:spcAft>
          </a:pPr>
          <a:r>
            <a:rPr lang="en-GB" sz="1000" kern="1200" dirty="0" smtClean="0"/>
            <a:t>▪▪ Destination and Event Development</a:t>
          </a:r>
          <a:endParaRPr lang="el-GR" sz="1000" kern="1200" dirty="0" smtClean="0"/>
        </a:p>
        <a:p>
          <a:pPr lvl="0" algn="ctr" defTabSz="533400">
            <a:lnSpc>
              <a:spcPct val="90000"/>
            </a:lnSpc>
            <a:spcBef>
              <a:spcPct val="0"/>
            </a:spcBef>
            <a:spcAft>
              <a:spcPct val="35000"/>
            </a:spcAft>
          </a:pPr>
          <a:r>
            <a:rPr lang="en-GB" sz="1000" kern="1200" dirty="0" smtClean="0"/>
            <a:t>▪▪ Strategic </a:t>
          </a:r>
          <a:r>
            <a:rPr lang="en-GB" sz="1000" kern="1200" dirty="0" err="1" smtClean="0"/>
            <a:t>Mangmnt</a:t>
          </a:r>
          <a:r>
            <a:rPr lang="en-GB" sz="1000" kern="1200" dirty="0" smtClean="0"/>
            <a:t> in the Hospitality Industries and Tourism</a:t>
          </a:r>
          <a:endParaRPr lang="el-GR" sz="1000" kern="1200" dirty="0" smtClean="0"/>
        </a:p>
        <a:p>
          <a:pPr lvl="0" algn="ctr" defTabSz="533400">
            <a:lnSpc>
              <a:spcPct val="90000"/>
            </a:lnSpc>
            <a:spcBef>
              <a:spcPct val="0"/>
            </a:spcBef>
            <a:spcAft>
              <a:spcPct val="35000"/>
            </a:spcAft>
          </a:pPr>
          <a:r>
            <a:rPr lang="en-GB" sz="1000" kern="1200" dirty="0" smtClean="0"/>
            <a:t>▪▪ Technological Innovation in Tourism and Hospitality</a:t>
          </a:r>
          <a:endParaRPr lang="el-GR" sz="1000" kern="1200" dirty="0" smtClean="0"/>
        </a:p>
        <a:p>
          <a:pPr lvl="0" algn="ctr" defTabSz="533400">
            <a:lnSpc>
              <a:spcPct val="90000"/>
            </a:lnSpc>
            <a:spcBef>
              <a:spcPct val="0"/>
            </a:spcBef>
            <a:spcAft>
              <a:spcPct val="35000"/>
            </a:spcAft>
          </a:pPr>
          <a:r>
            <a:rPr lang="en-GB" sz="1000" kern="1200" dirty="0" smtClean="0"/>
            <a:t>▪▪ Climate change adaptation of the Tourism Industry</a:t>
          </a:r>
          <a:endParaRPr lang="el-GR" sz="1000" kern="1200" dirty="0" smtClean="0"/>
        </a:p>
        <a:p>
          <a:pPr lvl="0" algn="ctr" defTabSz="533400">
            <a:lnSpc>
              <a:spcPct val="90000"/>
            </a:lnSpc>
            <a:spcBef>
              <a:spcPct val="0"/>
            </a:spcBef>
            <a:spcAft>
              <a:spcPct val="35000"/>
            </a:spcAft>
          </a:pPr>
          <a:r>
            <a:rPr lang="en-GB" sz="1000" kern="1200" dirty="0" smtClean="0"/>
            <a:t>▪▪ Tourist Consumer Behaviour</a:t>
          </a:r>
          <a:endParaRPr lang="el-GR" sz="1000" kern="1200" dirty="0" smtClean="0"/>
        </a:p>
        <a:p>
          <a:pPr lvl="0" algn="ctr" defTabSz="533400">
            <a:lnSpc>
              <a:spcPct val="90000"/>
            </a:lnSpc>
            <a:spcBef>
              <a:spcPct val="0"/>
            </a:spcBef>
            <a:spcAft>
              <a:spcPct val="35000"/>
            </a:spcAft>
          </a:pPr>
          <a:r>
            <a:rPr lang="en-GB" sz="1000" kern="1200" dirty="0" smtClean="0"/>
            <a:t>▪▪ Contemporary Issues in Global Tourism</a:t>
          </a:r>
          <a:endParaRPr lang="el-GR" sz="1000" kern="1200" dirty="0" smtClean="0"/>
        </a:p>
        <a:p>
          <a:pPr lvl="0" algn="ctr" defTabSz="533400">
            <a:lnSpc>
              <a:spcPct val="90000"/>
            </a:lnSpc>
            <a:spcBef>
              <a:spcPct val="0"/>
            </a:spcBef>
            <a:spcAft>
              <a:spcPct val="35000"/>
            </a:spcAft>
          </a:pPr>
          <a:r>
            <a:rPr lang="en-GB" sz="1000" kern="1200" dirty="0" smtClean="0"/>
            <a:t>▪▪ Entrepreneurship in Tourism and Hospitality</a:t>
          </a:r>
          <a:endParaRPr lang="el-GR" sz="1000" kern="1200" dirty="0"/>
        </a:p>
      </dsp:txBody>
      <dsp:txXfrm>
        <a:off x="4572033" y="3429021"/>
        <a:ext cx="4277130" cy="19103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E82223-8028-2649-97FA-CFDADF21F6B8}" type="datetimeFigureOut">
              <a:rPr lang="fr-FR" smtClean="0"/>
              <a:pPr/>
              <a:t>29/05/2012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2C666E-D685-F143-B572-AA084B17B021}" type="slidenum">
              <a:rPr lang="fr-FR" smtClean="0"/>
              <a:pPr/>
              <a:t>‹#›</a:t>
            </a:fld>
            <a:endParaRPr lang="fr-FR"/>
          </a:p>
        </p:txBody>
      </p:sp>
    </p:spTree>
    <p:extLst>
      <p:ext uri="{BB962C8B-B14F-4D97-AF65-F5344CB8AC3E}">
        <p14:creationId xmlns:p14="http://schemas.microsoft.com/office/powerpoint/2010/main" xmlns="" val="40674896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60D1A-3DA9-B945-A184-3AB7CD56B94F}" type="datetimeFigureOut">
              <a:rPr lang="fr-FR" smtClean="0"/>
              <a:pPr/>
              <a:t>29/05/2012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7D00E-16E5-344F-90EB-DFAABC1FFC2E}" type="slidenum">
              <a:rPr lang="fr-FR" smtClean="0"/>
              <a:pPr/>
              <a:t>‹#›</a:t>
            </a:fld>
            <a:endParaRPr lang="fr-FR"/>
          </a:p>
        </p:txBody>
      </p:sp>
    </p:spTree>
    <p:extLst>
      <p:ext uri="{BB962C8B-B14F-4D97-AF65-F5344CB8AC3E}">
        <p14:creationId xmlns:p14="http://schemas.microsoft.com/office/powerpoint/2010/main" xmlns="" val="72206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forms and states of tourism activities</a:t>
            </a:r>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5</a:t>
            </a:fld>
            <a:endParaRPr lang="fr-FR"/>
          </a:p>
        </p:txBody>
      </p:sp>
    </p:spTree>
    <p:extLst>
      <p:ext uri="{BB962C8B-B14F-4D97-AF65-F5344CB8AC3E}">
        <p14:creationId xmlns:p14="http://schemas.microsoft.com/office/powerpoint/2010/main" xmlns="" val="2602459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17</a:t>
            </a:fld>
            <a:endParaRPr lang="fr-FR"/>
          </a:p>
        </p:txBody>
      </p:sp>
    </p:spTree>
    <p:extLst>
      <p:ext uri="{BB962C8B-B14F-4D97-AF65-F5344CB8AC3E}">
        <p14:creationId xmlns:p14="http://schemas.microsoft.com/office/powerpoint/2010/main" xmlns="" val="2602459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18</a:t>
            </a:fld>
            <a:endParaRPr lang="fr-FR"/>
          </a:p>
        </p:txBody>
      </p:sp>
    </p:spTree>
    <p:extLst>
      <p:ext uri="{BB962C8B-B14F-4D97-AF65-F5344CB8AC3E}">
        <p14:creationId xmlns:p14="http://schemas.microsoft.com/office/powerpoint/2010/main" xmlns="" val="2602459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19</a:t>
            </a:fld>
            <a:endParaRPr lang="fr-FR"/>
          </a:p>
        </p:txBody>
      </p:sp>
    </p:spTree>
    <p:extLst>
      <p:ext uri="{BB962C8B-B14F-4D97-AF65-F5344CB8AC3E}">
        <p14:creationId xmlns:p14="http://schemas.microsoft.com/office/powerpoint/2010/main" xmlns="" val="260245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20</a:t>
            </a:fld>
            <a:endParaRPr lang="fr-FR"/>
          </a:p>
        </p:txBody>
      </p:sp>
    </p:spTree>
    <p:extLst>
      <p:ext uri="{BB962C8B-B14F-4D97-AF65-F5344CB8AC3E}">
        <p14:creationId xmlns:p14="http://schemas.microsoft.com/office/powerpoint/2010/main" xmlns="" val="260245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kern="1200" dirty="0" smtClean="0">
                <a:solidFill>
                  <a:schemeClr val="tx1"/>
                </a:solidFill>
                <a:effectLst/>
                <a:latin typeface="+mn-lt"/>
                <a:ea typeface="+mn-ea"/>
                <a:cs typeface="+mn-cs"/>
              </a:rPr>
              <a:t>ΕΟΤ</a:t>
            </a:r>
          </a:p>
          <a:p>
            <a:pPr lvl="0"/>
            <a:r>
              <a:rPr lang="el-GR" sz="1200" kern="1200" dirty="0" err="1" smtClean="0">
                <a:solidFill>
                  <a:schemeClr val="tx1"/>
                </a:solidFill>
                <a:effectLst/>
                <a:latin typeface="+mn-lt"/>
                <a:ea typeface="+mn-ea"/>
                <a:cs typeface="+mn-cs"/>
              </a:rPr>
              <a:t>Σανη</a:t>
            </a:r>
            <a:r>
              <a:rPr lang="el-GR" sz="1200" kern="1200" dirty="0" smtClean="0">
                <a:solidFill>
                  <a:schemeClr val="tx1"/>
                </a:solidFill>
                <a:effectLst/>
                <a:latin typeface="+mn-lt"/>
                <a:ea typeface="+mn-ea"/>
                <a:cs typeface="+mn-cs"/>
              </a:rPr>
              <a:t> Α.Ε.</a:t>
            </a:r>
          </a:p>
          <a:p>
            <a:pPr lvl="0"/>
            <a:r>
              <a:rPr lang="el-GR" sz="1200" kern="1200" dirty="0" smtClean="0">
                <a:solidFill>
                  <a:schemeClr val="tx1"/>
                </a:solidFill>
                <a:effectLst/>
                <a:latin typeface="+mn-lt"/>
                <a:ea typeface="+mn-ea"/>
                <a:cs typeface="+mn-cs"/>
              </a:rPr>
              <a:t>Μακεδονία </a:t>
            </a:r>
            <a:r>
              <a:rPr lang="el-GR" sz="1200" kern="1200" dirty="0" err="1" smtClean="0">
                <a:solidFill>
                  <a:schemeClr val="tx1"/>
                </a:solidFill>
                <a:effectLst/>
                <a:latin typeface="+mn-lt"/>
                <a:ea typeface="+mn-ea"/>
                <a:cs typeface="+mn-cs"/>
              </a:rPr>
              <a:t>Παλας</a:t>
            </a:r>
            <a:endParaRPr lang="el-GR" sz="1200" kern="1200" dirty="0" smtClean="0">
              <a:solidFill>
                <a:schemeClr val="tx1"/>
              </a:solidFill>
              <a:effectLst/>
              <a:latin typeface="+mn-lt"/>
              <a:ea typeface="+mn-ea"/>
              <a:cs typeface="+mn-cs"/>
            </a:endParaRPr>
          </a:p>
          <a:p>
            <a:pPr lvl="0"/>
            <a:r>
              <a:rPr lang="el-GR" sz="1200" kern="1200" dirty="0" smtClean="0">
                <a:solidFill>
                  <a:schemeClr val="tx1"/>
                </a:solidFill>
                <a:effectLst/>
                <a:latin typeface="+mn-lt"/>
                <a:ea typeface="+mn-ea"/>
                <a:cs typeface="+mn-cs"/>
              </a:rPr>
              <a:t>Ξενοδοχειακές Επιχειρήσεις –Ηλέκτρα Α.Ε.</a:t>
            </a:r>
          </a:p>
          <a:p>
            <a:pPr lvl="0"/>
            <a:r>
              <a:rPr lang="el-GR" sz="1200" kern="1200" dirty="0" err="1" smtClean="0">
                <a:solidFill>
                  <a:schemeClr val="tx1"/>
                </a:solidFill>
                <a:effectLst/>
                <a:latin typeface="+mn-lt"/>
                <a:ea typeface="+mn-ea"/>
                <a:cs typeface="+mn-cs"/>
              </a:rPr>
              <a:t>Ζορπίδης</a:t>
            </a:r>
            <a:r>
              <a:rPr lang="el-GR" sz="1200" kern="1200" dirty="0" smtClean="0">
                <a:solidFill>
                  <a:schemeClr val="tx1"/>
                </a:solidFill>
                <a:effectLst/>
                <a:latin typeface="+mn-lt"/>
                <a:ea typeface="+mn-ea"/>
                <a:cs typeface="+mn-cs"/>
              </a:rPr>
              <a:t> Τουριστικός Οργανισμός</a:t>
            </a:r>
          </a:p>
          <a:p>
            <a:pPr lvl="0"/>
            <a:r>
              <a:rPr lang="en-US" sz="1200" kern="1200" dirty="0" err="1" smtClean="0">
                <a:solidFill>
                  <a:schemeClr val="tx1"/>
                </a:solidFill>
                <a:effectLst/>
                <a:latin typeface="+mn-lt"/>
                <a:ea typeface="+mn-ea"/>
                <a:cs typeface="+mn-cs"/>
              </a:rPr>
              <a:t>Miramere</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Τουριστική Α.Ε.</a:t>
            </a:r>
          </a:p>
          <a:p>
            <a:pPr lvl="0"/>
            <a:r>
              <a:rPr lang="el-GR" sz="1200" kern="1200" dirty="0" smtClean="0">
                <a:solidFill>
                  <a:schemeClr val="tx1"/>
                </a:solidFill>
                <a:effectLst/>
                <a:latin typeface="+mn-lt"/>
                <a:ea typeface="+mn-ea"/>
                <a:cs typeface="+mn-cs"/>
              </a:rPr>
              <a:t>ΕΛΕΜΚΑ τουριστικές επιχειρήσεις</a:t>
            </a:r>
          </a:p>
          <a:p>
            <a:pPr lvl="0"/>
            <a:r>
              <a:rPr lang="en-US" sz="1200" kern="1200" dirty="0" smtClean="0">
                <a:solidFill>
                  <a:schemeClr val="tx1"/>
                </a:solidFill>
                <a:effectLst/>
                <a:latin typeface="+mn-lt"/>
                <a:ea typeface="+mn-ea"/>
                <a:cs typeface="+mn-cs"/>
              </a:rPr>
              <a:t>Porto Palace</a:t>
            </a:r>
            <a:endParaRPr lang="el-G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Delta </a:t>
            </a:r>
            <a:r>
              <a:rPr lang="en-US" sz="1200" kern="1200" dirty="0" err="1" smtClean="0">
                <a:solidFill>
                  <a:schemeClr val="tx1"/>
                </a:solidFill>
                <a:effectLst/>
                <a:latin typeface="+mn-lt"/>
                <a:ea typeface="+mn-ea"/>
                <a:cs typeface="+mn-cs"/>
              </a:rPr>
              <a:t>Hotelia</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Α.Ε.</a:t>
            </a:r>
          </a:p>
          <a:p>
            <a:pPr lvl="0"/>
            <a:r>
              <a:rPr lang="en-US" sz="1200" kern="1200" dirty="0" err="1" smtClean="0">
                <a:solidFill>
                  <a:schemeClr val="tx1"/>
                </a:solidFill>
                <a:effectLst/>
                <a:latin typeface="+mn-lt"/>
                <a:ea typeface="+mn-ea"/>
                <a:cs typeface="+mn-cs"/>
              </a:rPr>
              <a:t>Domotel</a:t>
            </a:r>
            <a:endParaRPr lang="el-G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Metropolitan</a:t>
            </a:r>
            <a:endParaRPr lang="el-GR"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Ledra</a:t>
            </a:r>
            <a:r>
              <a:rPr lang="en-US" sz="1200" kern="1200" dirty="0" smtClean="0">
                <a:solidFill>
                  <a:schemeClr val="tx1"/>
                </a:solidFill>
                <a:effectLst/>
                <a:latin typeface="+mn-lt"/>
                <a:ea typeface="+mn-ea"/>
                <a:cs typeface="+mn-cs"/>
              </a:rPr>
              <a:t> Hotels and Villas</a:t>
            </a:r>
            <a:endParaRPr lang="el-G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Olympic </a:t>
            </a:r>
            <a:r>
              <a:rPr lang="el-GR" sz="1200" kern="1200" dirty="0" smtClean="0">
                <a:solidFill>
                  <a:schemeClr val="tx1"/>
                </a:solidFill>
                <a:effectLst/>
                <a:latin typeface="+mn-lt"/>
                <a:ea typeface="+mn-ea"/>
                <a:cs typeface="+mn-cs"/>
              </a:rPr>
              <a:t>εμπορικές και τουριστικές επιχειρήσεις Α.Ε.</a:t>
            </a:r>
          </a:p>
          <a:p>
            <a:pPr lvl="0"/>
            <a:r>
              <a:rPr lang="el-GR" sz="1200" kern="1200" dirty="0" err="1" smtClean="0">
                <a:solidFill>
                  <a:schemeClr val="tx1"/>
                </a:solidFill>
                <a:effectLst/>
                <a:latin typeface="+mn-lt"/>
                <a:ea typeface="+mn-ea"/>
                <a:cs typeface="+mn-cs"/>
              </a:rPr>
              <a:t>Καψής</a:t>
            </a:r>
            <a:r>
              <a:rPr lang="el-GR" sz="1200" kern="1200" dirty="0" smtClean="0">
                <a:solidFill>
                  <a:schemeClr val="tx1"/>
                </a:solidFill>
                <a:effectLst/>
                <a:latin typeface="+mn-lt"/>
                <a:ea typeface="+mn-ea"/>
                <a:cs typeface="+mn-cs"/>
              </a:rPr>
              <a:t> Α.Ε.</a:t>
            </a:r>
          </a:p>
          <a:p>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21</a:t>
            </a:fld>
            <a:endParaRPr lang="fr-FR"/>
          </a:p>
        </p:txBody>
      </p:sp>
    </p:spTree>
    <p:extLst>
      <p:ext uri="{BB962C8B-B14F-4D97-AF65-F5344CB8AC3E}">
        <p14:creationId xmlns:p14="http://schemas.microsoft.com/office/powerpoint/2010/main" xmlns="" val="2602459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22</a:t>
            </a:fld>
            <a:endParaRPr lang="fr-FR"/>
          </a:p>
        </p:txBody>
      </p:sp>
    </p:spTree>
    <p:extLst>
      <p:ext uri="{BB962C8B-B14F-4D97-AF65-F5344CB8AC3E}">
        <p14:creationId xmlns:p14="http://schemas.microsoft.com/office/powerpoint/2010/main" xmlns="" val="2602459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F397D00E-16E5-344F-90EB-DFAABC1FFC2E}" type="slidenum">
              <a:rPr lang="fr-FR" smtClean="0"/>
              <a:pPr/>
              <a:t>23</a:t>
            </a:fld>
            <a:endParaRPr lang="fr-FR"/>
          </a:p>
        </p:txBody>
      </p:sp>
    </p:spTree>
    <p:extLst>
      <p:ext uri="{BB962C8B-B14F-4D97-AF65-F5344CB8AC3E}">
        <p14:creationId xmlns:p14="http://schemas.microsoft.com/office/powerpoint/2010/main" xmlns="" val="346013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Touristic development and management can be enhanced by implementing an integrated approach between specialized natural scientists and the tourist industry.</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l-G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Greek natural and cultural resources should be inventoried and evaluated in order to establish composite market products.</a:t>
            </a:r>
            <a:endParaRPr lang="el-GR" sz="1200" kern="120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6</a:t>
            </a:fld>
            <a:endParaRPr lang="fr-FR"/>
          </a:p>
        </p:txBody>
      </p:sp>
    </p:spTree>
    <p:extLst>
      <p:ext uri="{BB962C8B-B14F-4D97-AF65-F5344CB8AC3E}">
        <p14:creationId xmlns:p14="http://schemas.microsoft.com/office/powerpoint/2010/main" xmlns="" val="260245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Ecological or environmental tourism can be based on:</a:t>
            </a:r>
            <a:endParaRPr lang="el-G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Natural landscapes of outstanding scenic beauty along with established ecological activities (forests, gorges, coasts etc.)</a:t>
            </a:r>
            <a:endParaRPr lang="el-G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Cultural landscapes of special aesthetic quality (rural areas, historic sites, monuments)</a:t>
            </a:r>
            <a:endParaRPr lang="el-G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Passive or active recreation based on natural activities (hiking, swimming, climbing etc.)</a:t>
            </a:r>
            <a:endParaRPr lang="el-G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Educational entertaining projects for children and adults on environmental subjects (biodiversity, diversity of landscapes, wildlife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endParaRPr lang="el-GR" sz="1200" kern="120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7</a:t>
            </a:fld>
            <a:endParaRPr lang="fr-FR"/>
          </a:p>
        </p:txBody>
      </p:sp>
    </p:spTree>
    <p:extLst>
      <p:ext uri="{BB962C8B-B14F-4D97-AF65-F5344CB8AC3E}">
        <p14:creationId xmlns:p14="http://schemas.microsoft.com/office/powerpoint/2010/main" xmlns="" val="260245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A96409C8-7D99-429B-ACFC-ECA61F696B0C}" type="slidenum">
              <a:rPr lang="el-GR" smtClean="0"/>
              <a:pPr/>
              <a:t>8</a:t>
            </a:fld>
            <a:endParaRPr lang="el-GR"/>
          </a:p>
        </p:txBody>
      </p:sp>
    </p:spTree>
    <p:extLst>
      <p:ext uri="{BB962C8B-B14F-4D97-AF65-F5344CB8AC3E}">
        <p14:creationId xmlns:p14="http://schemas.microsoft.com/office/powerpoint/2010/main" xmlns="" val="21538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A96409C8-7D99-429B-ACFC-ECA61F696B0C}" type="slidenum">
              <a:rPr lang="el-GR" smtClean="0"/>
              <a:pPr/>
              <a:t>9</a:t>
            </a:fld>
            <a:endParaRPr lang="el-GR"/>
          </a:p>
        </p:txBody>
      </p:sp>
    </p:spTree>
    <p:extLst>
      <p:ext uri="{BB962C8B-B14F-4D97-AF65-F5344CB8AC3E}">
        <p14:creationId xmlns:p14="http://schemas.microsoft.com/office/powerpoint/2010/main" xmlns="" val="21538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Using advanced glazing solutions </a:t>
            </a:r>
            <a:r>
              <a:rPr lang="en-US" sz="1200" b="0" i="0" u="none" strike="noStrike" kern="1200" baseline="0" dirty="0" smtClean="0">
                <a:solidFill>
                  <a:schemeClr val="tx1"/>
                </a:solidFill>
                <a:latin typeface="+mn-lt"/>
                <a:ea typeface="+mn-ea"/>
                <a:cs typeface="+mn-cs"/>
              </a:rPr>
              <a:t>such as Low-Emissivity (Low-E) and solar protection glass can significantly reduce the need for heating and </a:t>
            </a:r>
            <a:r>
              <a:rPr lang="en-GB" sz="1200" b="0" i="0" u="none" strike="noStrike" kern="1200" baseline="0" dirty="0" smtClean="0">
                <a:solidFill>
                  <a:schemeClr val="tx1"/>
                </a:solidFill>
                <a:latin typeface="+mn-lt"/>
                <a:ea typeface="+mn-ea"/>
                <a:cs typeface="+mn-cs"/>
              </a:rPr>
              <a:t>cooling in buildings.</a:t>
            </a:r>
            <a:br>
              <a:rPr lang="en-GB" sz="1200" b="0" i="0" u="none" strike="noStrike" kern="1200" baseline="0" dirty="0" smtClean="0">
                <a:solidFill>
                  <a:schemeClr val="tx1"/>
                </a:solidFill>
                <a:latin typeface="+mn-lt"/>
                <a:ea typeface="+mn-ea"/>
                <a:cs typeface="+mn-cs"/>
              </a:rPr>
            </a:br>
            <a:endParaRPr lang="en-GB"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Decrease the energy consumption of hotel rooms by up to 80% by installing a </a:t>
            </a:r>
            <a:r>
              <a:rPr lang="en-GB" sz="1200" b="0" i="0" u="none" strike="noStrike" kern="1200" baseline="0" dirty="0" smtClean="0">
                <a:solidFill>
                  <a:schemeClr val="tx1"/>
                </a:solidFill>
                <a:latin typeface="+mn-lt"/>
                <a:ea typeface="+mn-ea"/>
                <a:cs typeface="+mn-cs"/>
              </a:rPr>
              <a:t>smart key card system used in outdoor areas, </a:t>
            </a:r>
            <a:r>
              <a:rPr lang="en-US" sz="1200" b="0" i="0" u="none" strike="noStrike" kern="1200" baseline="0" dirty="0" smtClean="0">
                <a:solidFill>
                  <a:schemeClr val="tx1"/>
                </a:solidFill>
                <a:latin typeface="+mn-lt"/>
                <a:ea typeface="+mn-ea"/>
                <a:cs typeface="+mn-cs"/>
              </a:rPr>
              <a:t>corridors, stairs and indoor public </a:t>
            </a:r>
            <a:r>
              <a:rPr lang="en-GB" sz="1200" b="0" i="0" u="none" strike="noStrike" kern="1200" baseline="0" dirty="0" smtClean="0">
                <a:solidFill>
                  <a:schemeClr val="tx1"/>
                </a:solidFill>
                <a:latin typeface="+mn-lt"/>
                <a:ea typeface="+mn-ea"/>
                <a:cs typeface="+mn-cs"/>
              </a:rPr>
              <a:t>areas (hall, lobby etc.).</a:t>
            </a:r>
          </a:p>
          <a:p>
            <a:endParaRPr lang="en-GB" sz="1200" b="1"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Electricity consumption for lighting could be further decreased by installing lighting control systems. The main lighting control systems are: </a:t>
            </a:r>
          </a:p>
          <a:p>
            <a:r>
              <a:rPr lang="en-US" sz="1200" b="0" i="0" u="none" strike="noStrike" kern="1200" baseline="0" dirty="0" smtClean="0">
                <a:solidFill>
                  <a:schemeClr val="tx1"/>
                </a:solidFill>
                <a:latin typeface="+mn-lt"/>
                <a:ea typeface="+mn-ea"/>
                <a:cs typeface="+mn-cs"/>
              </a:rPr>
              <a:t>Dimmer switches are devices used to manually vary the intensity of the light output, by decreasing or increasing the mean power to the lamp. They can be used in hotel bedrooms.</a:t>
            </a:r>
          </a:p>
          <a:p>
            <a:r>
              <a:rPr lang="en-US" sz="1200" b="0" i="0" u="none" strike="noStrike" kern="1200" baseline="0" dirty="0" smtClean="0">
                <a:solidFill>
                  <a:schemeClr val="tx1"/>
                </a:solidFill>
                <a:latin typeface="+mn-lt"/>
                <a:ea typeface="+mn-ea"/>
                <a:cs typeface="+mn-cs"/>
              </a:rPr>
              <a:t>• Time switches are devices that are programmed to turn the light on and off at specified times (for instance during night hours 8.00pm - 7am). They can be used in outdoor areas, parking, corridors, stairs and indoor public areas (hall, lobby etc.).</a:t>
            </a:r>
          </a:p>
          <a:p>
            <a:r>
              <a:rPr lang="en-US" sz="1200" b="0" i="0" u="none" strike="noStrike" kern="1200" baseline="0" dirty="0" smtClean="0">
                <a:solidFill>
                  <a:schemeClr val="tx1"/>
                </a:solidFill>
                <a:latin typeface="+mn-lt"/>
                <a:ea typeface="+mn-ea"/>
                <a:cs typeface="+mn-cs"/>
              </a:rPr>
              <a:t>• Motion detectors are devices that turn on lights when they detect any movement. In this way the energy consumption can be decreased up to</a:t>
            </a:r>
          </a:p>
          <a:p>
            <a:r>
              <a:rPr lang="en-US" sz="1200" b="0" i="0" u="none" strike="noStrike" kern="1200" baseline="0" dirty="0" smtClean="0">
                <a:solidFill>
                  <a:schemeClr val="tx1"/>
                </a:solidFill>
                <a:latin typeface="+mn-lt"/>
                <a:ea typeface="+mn-ea"/>
                <a:cs typeface="+mn-cs"/>
              </a:rPr>
              <a:t>80%, as energy wastage when no one occupies the place is avoided. They can be used in low-trafficked outdoor areas, parking, corridors, stairs and public WC.</a:t>
            </a:r>
          </a:p>
          <a:p>
            <a:r>
              <a:rPr lang="en-US" sz="1200" b="0" i="0" u="none" strike="noStrike" kern="1200" baseline="0" dirty="0" smtClean="0">
                <a:solidFill>
                  <a:schemeClr val="tx1"/>
                </a:solidFill>
                <a:latin typeface="+mn-lt"/>
                <a:ea typeface="+mn-ea"/>
                <a:cs typeface="+mn-cs"/>
              </a:rPr>
              <a:t>• Light level sensors are devices that turn on artificial lighting when they detect that the ambient light falls below a predetermined level. They can be used in outdoor areas, corridors, stairs and indoor public areas (hall, lobby etc.).</a:t>
            </a:r>
            <a:endParaRPr lang="en-GB" sz="1200" b="0" i="0" u="none" strike="noStrike" kern="1200" baseline="0" dirty="0" smtClean="0">
              <a:solidFill>
                <a:schemeClr val="tx1"/>
              </a:solidFill>
              <a:latin typeface="+mn-lt"/>
              <a:ea typeface="+mn-ea"/>
              <a:cs typeface="+mn-cs"/>
            </a:endParaRPr>
          </a:p>
          <a:p>
            <a:endParaRPr lang="el-GR" b="0" dirty="0"/>
          </a:p>
        </p:txBody>
      </p:sp>
      <p:sp>
        <p:nvSpPr>
          <p:cNvPr id="4" name="Slide Number Placeholder 3"/>
          <p:cNvSpPr>
            <a:spLocks noGrp="1"/>
          </p:cNvSpPr>
          <p:nvPr>
            <p:ph type="sldNum" sz="quarter" idx="10"/>
          </p:nvPr>
        </p:nvSpPr>
        <p:spPr/>
        <p:txBody>
          <a:bodyPr/>
          <a:lstStyle/>
          <a:p>
            <a:fld id="{A96409C8-7D99-429B-ACFC-ECA61F696B0C}" type="slidenum">
              <a:rPr lang="el-GR" smtClean="0"/>
              <a:pPr/>
              <a:t>10</a:t>
            </a:fld>
            <a:endParaRPr lang="el-GR"/>
          </a:p>
        </p:txBody>
      </p:sp>
    </p:spTree>
    <p:extLst>
      <p:ext uri="{BB962C8B-B14F-4D97-AF65-F5344CB8AC3E}">
        <p14:creationId xmlns:p14="http://schemas.microsoft.com/office/powerpoint/2010/main" xmlns="" val="375086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14</a:t>
            </a:fld>
            <a:endParaRPr lang="fr-FR"/>
          </a:p>
        </p:txBody>
      </p:sp>
    </p:spTree>
    <p:extLst>
      <p:ext uri="{BB962C8B-B14F-4D97-AF65-F5344CB8AC3E}">
        <p14:creationId xmlns:p14="http://schemas.microsoft.com/office/powerpoint/2010/main" xmlns="" val="260245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forms and states of tourism activities</a:t>
            </a:r>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15</a:t>
            </a:fld>
            <a:endParaRPr lang="fr-FR"/>
          </a:p>
        </p:txBody>
      </p:sp>
    </p:spTree>
    <p:extLst>
      <p:ext uri="{BB962C8B-B14F-4D97-AF65-F5344CB8AC3E}">
        <p14:creationId xmlns:p14="http://schemas.microsoft.com/office/powerpoint/2010/main" xmlns="" val="260245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397D00E-16E5-344F-90EB-DFAABC1FFC2E}" type="slidenum">
              <a:rPr lang="fr-FR" smtClean="0"/>
              <a:pPr/>
              <a:t>16</a:t>
            </a:fld>
            <a:endParaRPr lang="fr-FR"/>
          </a:p>
        </p:txBody>
      </p:sp>
    </p:spTree>
    <p:extLst>
      <p:ext uri="{BB962C8B-B14F-4D97-AF65-F5344CB8AC3E}">
        <p14:creationId xmlns:p14="http://schemas.microsoft.com/office/powerpoint/2010/main" xmlns="" val="2602459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pic>
        <p:nvPicPr>
          <p:cNvPr id="6"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320583" y="25247"/>
            <a:ext cx="1808733" cy="638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98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55901" y="172232"/>
            <a:ext cx="8150656" cy="532881"/>
          </a:xfrm>
        </p:spPr>
        <p:txBody>
          <a:bodyPr>
            <a:noAutofit/>
          </a:bodyPr>
          <a:lstStyle>
            <a:lvl1pPr algn="l">
              <a:defRPr sz="3200"/>
            </a:lvl1pPr>
          </a:lstStyle>
          <a:p>
            <a:r>
              <a:rPr lang="fr-CA" dirty="0" smtClean="0"/>
              <a:t>Cliquez et modifiez le titre</a:t>
            </a:r>
            <a:endParaRPr lang="fr-FR" dirty="0"/>
          </a:p>
        </p:txBody>
      </p:sp>
      <p:sp>
        <p:nvSpPr>
          <p:cNvPr id="3" name="Espace réservé du contenu 2"/>
          <p:cNvSpPr>
            <a:spLocks noGrp="1"/>
          </p:cNvSpPr>
          <p:nvPr>
            <p:ph idx="1" hasCustomPrompt="1"/>
          </p:nvPr>
        </p:nvSpPr>
        <p:spPr>
          <a:xfrm>
            <a:off x="457200" y="1002082"/>
            <a:ext cx="8229600" cy="5124081"/>
          </a:xfrm>
        </p:spPr>
        <p:txBody>
          <a:bodyPr/>
          <a:lstStyle>
            <a:lvl1pPr marL="342900" indent="-342900">
              <a:buClr>
                <a:schemeClr val="accent3">
                  <a:lumMod val="75000"/>
                </a:schemeClr>
              </a:buClr>
              <a:buSzPct val="75000"/>
              <a:buFont typeface="Wingdings" pitchFamily="2" charset="2"/>
              <a:buChar char="q"/>
              <a:defRPr sz="2400" b="1"/>
            </a:lvl1pPr>
            <a:lvl2pPr marL="742950" indent="-285750">
              <a:buClr>
                <a:schemeClr val="accent3">
                  <a:lumMod val="75000"/>
                </a:schemeClr>
              </a:buClr>
              <a:buFont typeface="Wingdings" pitchFamily="2" charset="2"/>
              <a:buChar char="§"/>
              <a:defRPr sz="2000"/>
            </a:lvl2pPr>
            <a:lvl3pPr marL="1143000" indent="-228600">
              <a:buClr>
                <a:schemeClr val="accent3">
                  <a:lumMod val="75000"/>
                </a:schemeClr>
              </a:buClr>
              <a:buFont typeface="Wingdings" pitchFamily="2" charset="2"/>
              <a:buChar char="ü"/>
              <a:defRPr sz="1800"/>
            </a:lvl3pPr>
            <a:lvl4pPr>
              <a:defRPr sz="1600"/>
            </a:lvl4pPr>
            <a:lvl5pPr>
              <a:defRPr sz="1400"/>
            </a:lvl5pPr>
          </a:lstStyle>
          <a:p>
            <a:pPr lvl="0"/>
            <a:r>
              <a:rPr lang="fr-CA" dirty="0" smtClean="0"/>
              <a:t>Cliquez pour modifier les styles du texte du masque</a:t>
            </a:r>
          </a:p>
          <a:p>
            <a:pPr lvl="1"/>
            <a:r>
              <a:rPr lang="fr-CA" dirty="0" smtClean="0"/>
              <a:t>Deuxième niveau</a:t>
            </a:r>
          </a:p>
          <a:p>
            <a:pPr lvl="2"/>
            <a:r>
              <a:rPr lang="fr-CA" dirty="0" smtClean="0"/>
              <a:t>Troisième niveau</a:t>
            </a:r>
          </a:p>
        </p:txBody>
      </p:sp>
      <p:sp>
        <p:nvSpPr>
          <p:cNvPr id="7" name="Rectangle 6"/>
          <p:cNvSpPr/>
          <p:nvPr userDrawn="1"/>
        </p:nvSpPr>
        <p:spPr>
          <a:xfrm>
            <a:off x="5724" y="154168"/>
            <a:ext cx="9014578" cy="559147"/>
          </a:xfrm>
          <a:prstGeom prst="rect">
            <a:avLst/>
          </a:prstGeom>
          <a:solidFill>
            <a:srgbClr val="1F802A">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b="1" dirty="0"/>
          </a:p>
        </p:txBody>
      </p:sp>
      <p:grpSp>
        <p:nvGrpSpPr>
          <p:cNvPr id="8" name="Group 3"/>
          <p:cNvGrpSpPr>
            <a:grpSpLocks/>
          </p:cNvGrpSpPr>
          <p:nvPr userDrawn="1"/>
        </p:nvGrpSpPr>
        <p:grpSpPr bwMode="auto">
          <a:xfrm>
            <a:off x="105932" y="172232"/>
            <a:ext cx="749969" cy="505269"/>
            <a:chOff x="144" y="288"/>
            <a:chExt cx="4560" cy="3888"/>
          </a:xfrm>
          <a:solidFill>
            <a:schemeClr val="bg1">
              <a:alpha val="55000"/>
            </a:schemeClr>
          </a:solidFill>
        </p:grpSpPr>
        <p:sp>
          <p:nvSpPr>
            <p:cNvPr id="9" name="Rounded Rectangle 3"/>
            <p:cNvSpPr>
              <a:spLocks noChangeArrowheads="1"/>
            </p:cNvSpPr>
            <p:nvPr/>
          </p:nvSpPr>
          <p:spPr bwMode="auto">
            <a:xfrm>
              <a:off x="144" y="288"/>
              <a:ext cx="1008" cy="1162"/>
            </a:xfrm>
            <a:prstGeom prst="roundRect">
              <a:avLst>
                <a:gd name="adj" fmla="val 16667"/>
              </a:avLst>
            </a:prstGeom>
            <a:grpFill/>
            <a:ln>
              <a:noFill/>
            </a:ln>
            <a:extLst>
              <a:ext uri="{91240B29-F687-4F45-9708-019B960494DF}">
                <a14:hiddenLine xmlns:a14="http://schemas.microsoft.com/office/drawing/2010/main" xmlns="" w="25400">
                  <a:solidFill>
                    <a:srgbClr val="000000"/>
                  </a:solidFill>
                  <a:round/>
                  <a:headEnd/>
                  <a:tailEnd/>
                </a14:hiddenLine>
              </a:ext>
            </a:extLst>
          </p:spPr>
          <p:txBody>
            <a:bodyPr rot="0" vert="horz" wrap="square" lIns="91440" tIns="45720" rIns="91440" bIns="45720" anchor="ctr" anchorCtr="0">
              <a:noAutofit/>
            </a:bodyPr>
            <a:lstStyle/>
            <a:p>
              <a:pPr algn="ctr">
                <a:spcAft>
                  <a:spcPts val="0"/>
                </a:spcAft>
              </a:pPr>
              <a:r>
                <a:rPr lang="en-GB" sz="1800">
                  <a:solidFill>
                    <a:srgbClr val="FFFFFF"/>
                  </a:solidFill>
                  <a:effectLst/>
                  <a:latin typeface="Calibri"/>
                  <a:ea typeface="MS Mincho"/>
                </a:rPr>
                <a:t> </a:t>
              </a:r>
              <a:endParaRPr lang="fr-CA" sz="1200">
                <a:effectLst/>
                <a:latin typeface="Times New Roman"/>
                <a:ea typeface="MS Mincho"/>
              </a:endParaRPr>
            </a:p>
          </p:txBody>
        </p:sp>
        <p:sp>
          <p:nvSpPr>
            <p:cNvPr id="10" name="Rounded Rectangle 4"/>
            <p:cNvSpPr>
              <a:spLocks noChangeArrowheads="1"/>
            </p:cNvSpPr>
            <p:nvPr/>
          </p:nvSpPr>
          <p:spPr bwMode="auto">
            <a:xfrm>
              <a:off x="1152" y="3024"/>
              <a:ext cx="1728" cy="1152"/>
            </a:xfrm>
            <a:prstGeom prst="roundRect">
              <a:avLst>
                <a:gd name="adj" fmla="val 16667"/>
              </a:avLst>
            </a:prstGeom>
            <a:grpFill/>
            <a:ln>
              <a:noFill/>
            </a:ln>
            <a:extLst>
              <a:ext uri="{91240B29-F687-4F45-9708-019B960494DF}">
                <a14:hiddenLine xmlns:a14="http://schemas.microsoft.com/office/drawing/2010/main" xmlns="" w="25400">
                  <a:solidFill>
                    <a:srgbClr val="000000"/>
                  </a:solidFill>
                  <a:round/>
                  <a:headEnd/>
                  <a:tailEnd/>
                </a14:hiddenLine>
              </a:ext>
            </a:extLst>
          </p:spPr>
          <p:txBody>
            <a:bodyPr rot="0" vert="horz" wrap="square" lIns="91440" tIns="45720" rIns="91440" bIns="45720" anchor="ctr" anchorCtr="0">
              <a:noAutofit/>
            </a:bodyPr>
            <a:lstStyle/>
            <a:p>
              <a:pPr algn="ctr">
                <a:spcAft>
                  <a:spcPts val="0"/>
                </a:spcAft>
              </a:pPr>
              <a:r>
                <a:rPr lang="en-GB" sz="1800">
                  <a:solidFill>
                    <a:srgbClr val="FFFFFF"/>
                  </a:solidFill>
                  <a:effectLst/>
                  <a:latin typeface="Calibri"/>
                  <a:ea typeface="MS Mincho"/>
                </a:rPr>
                <a:t> </a:t>
              </a:r>
              <a:endParaRPr lang="fr-CA" sz="1200">
                <a:effectLst/>
                <a:latin typeface="Times New Roman"/>
                <a:ea typeface="MS Mincho"/>
              </a:endParaRPr>
            </a:p>
          </p:txBody>
        </p:sp>
        <p:sp>
          <p:nvSpPr>
            <p:cNvPr id="11" name="Rounded Rectangle 6"/>
            <p:cNvSpPr>
              <a:spLocks noChangeArrowheads="1"/>
            </p:cNvSpPr>
            <p:nvPr/>
          </p:nvSpPr>
          <p:spPr bwMode="auto">
            <a:xfrm>
              <a:off x="3456" y="528"/>
              <a:ext cx="1152" cy="1056"/>
            </a:xfrm>
            <a:prstGeom prst="roundRect">
              <a:avLst>
                <a:gd name="adj" fmla="val 16667"/>
              </a:avLst>
            </a:prstGeom>
            <a:grpFill/>
            <a:ln>
              <a:noFill/>
            </a:ln>
            <a:extLst>
              <a:ext uri="{91240B29-F687-4F45-9708-019B960494DF}">
                <a14:hiddenLine xmlns:a14="http://schemas.microsoft.com/office/drawing/2010/main" xmlns="" w="25400">
                  <a:solidFill>
                    <a:srgbClr val="000000"/>
                  </a:solidFill>
                  <a:round/>
                  <a:headEnd/>
                  <a:tailEnd/>
                </a14:hiddenLine>
              </a:ext>
            </a:extLst>
          </p:spPr>
          <p:txBody>
            <a:bodyPr rot="0" vert="horz" wrap="square" lIns="91440" tIns="45720" rIns="91440" bIns="45720" anchor="ctr" anchorCtr="0">
              <a:noAutofit/>
            </a:bodyPr>
            <a:lstStyle/>
            <a:p>
              <a:pPr algn="ctr">
                <a:spcAft>
                  <a:spcPts val="0"/>
                </a:spcAft>
              </a:pPr>
              <a:r>
                <a:rPr lang="en-GB" sz="1800">
                  <a:solidFill>
                    <a:srgbClr val="FFFFFF"/>
                  </a:solidFill>
                  <a:effectLst/>
                  <a:latin typeface="Calibri"/>
                  <a:ea typeface="MS Mincho"/>
                </a:rPr>
                <a:t> </a:t>
              </a:r>
              <a:endParaRPr lang="fr-CA" sz="1200">
                <a:effectLst/>
                <a:latin typeface="Times New Roman"/>
                <a:ea typeface="MS Mincho"/>
              </a:endParaRPr>
            </a:p>
          </p:txBody>
        </p:sp>
        <p:sp>
          <p:nvSpPr>
            <p:cNvPr id="12" name="Oval 7"/>
            <p:cNvSpPr>
              <a:spLocks noChangeArrowheads="1"/>
            </p:cNvSpPr>
            <p:nvPr/>
          </p:nvSpPr>
          <p:spPr bwMode="auto">
            <a:xfrm>
              <a:off x="528" y="2400"/>
              <a:ext cx="480" cy="480"/>
            </a:xfrm>
            <a:prstGeom prst="ellipse">
              <a:avLst/>
            </a:prstGeom>
            <a:grpFill/>
            <a:ln>
              <a:noFill/>
            </a:ln>
            <a:extLst>
              <a:ext uri="{91240B29-F687-4F45-9708-019B960494DF}">
                <a14:hiddenLine xmlns:a14="http://schemas.microsoft.com/office/drawing/2010/main" xmlns="" w="25400">
                  <a:solidFill>
                    <a:srgbClr val="000000"/>
                  </a:solidFill>
                  <a:round/>
                  <a:headEnd/>
                  <a:tailEnd/>
                </a14:hiddenLine>
              </a:ext>
            </a:extLst>
          </p:spPr>
          <p:txBody>
            <a:bodyPr rot="0" vert="horz" wrap="square" lIns="91440" tIns="45720" rIns="91440" bIns="45720" anchor="ctr" anchorCtr="0">
              <a:noAutofit/>
            </a:bodyPr>
            <a:lstStyle/>
            <a:p>
              <a:pPr algn="ctr">
                <a:spcAft>
                  <a:spcPts val="0"/>
                </a:spcAft>
              </a:pPr>
              <a:r>
                <a:rPr lang="en-GB" sz="1800" dirty="0">
                  <a:solidFill>
                    <a:srgbClr val="FFFFFF"/>
                  </a:solidFill>
                  <a:effectLst/>
                  <a:latin typeface="Calibri"/>
                  <a:ea typeface="MS Mincho"/>
                </a:rPr>
                <a:t> </a:t>
              </a:r>
              <a:endParaRPr lang="fr-CA" sz="1200" dirty="0">
                <a:effectLst/>
                <a:latin typeface="Times New Roman"/>
                <a:ea typeface="MS Mincho"/>
              </a:endParaRPr>
            </a:p>
          </p:txBody>
        </p:sp>
        <p:sp>
          <p:nvSpPr>
            <p:cNvPr id="13" name="Oval 8"/>
            <p:cNvSpPr>
              <a:spLocks noChangeArrowheads="1"/>
            </p:cNvSpPr>
            <p:nvPr/>
          </p:nvSpPr>
          <p:spPr bwMode="auto">
            <a:xfrm>
              <a:off x="1872" y="1008"/>
              <a:ext cx="336" cy="336"/>
            </a:xfrm>
            <a:prstGeom prst="ellipse">
              <a:avLst/>
            </a:prstGeom>
            <a:grpFill/>
            <a:ln>
              <a:noFill/>
            </a:ln>
            <a:extLst>
              <a:ext uri="{91240B29-F687-4F45-9708-019B960494DF}">
                <a14:hiddenLine xmlns:a14="http://schemas.microsoft.com/office/drawing/2010/main" xmlns="" w="25400">
                  <a:solidFill>
                    <a:srgbClr val="000000"/>
                  </a:solidFill>
                  <a:round/>
                  <a:headEnd/>
                  <a:tailEnd/>
                </a14:hiddenLine>
              </a:ext>
            </a:extLst>
          </p:spPr>
          <p:txBody>
            <a:bodyPr rot="0" vert="horz" wrap="square" lIns="91440" tIns="45720" rIns="91440" bIns="45720" anchor="ctr" anchorCtr="0">
              <a:noAutofit/>
            </a:bodyPr>
            <a:lstStyle/>
            <a:p>
              <a:pPr algn="ctr">
                <a:spcAft>
                  <a:spcPts val="0"/>
                </a:spcAft>
              </a:pPr>
              <a:r>
                <a:rPr lang="en-GB" sz="1800">
                  <a:solidFill>
                    <a:srgbClr val="FFFFFF"/>
                  </a:solidFill>
                  <a:effectLst/>
                  <a:latin typeface="Calibri"/>
                  <a:ea typeface="MS Mincho"/>
                </a:rPr>
                <a:t> </a:t>
              </a:r>
              <a:endParaRPr lang="fr-CA" sz="1200">
                <a:effectLst/>
                <a:latin typeface="Times New Roman"/>
                <a:ea typeface="MS Mincho"/>
              </a:endParaRPr>
            </a:p>
          </p:txBody>
        </p:sp>
        <p:sp>
          <p:nvSpPr>
            <p:cNvPr id="14" name="Oval 9"/>
            <p:cNvSpPr>
              <a:spLocks noChangeArrowheads="1"/>
            </p:cNvSpPr>
            <p:nvPr/>
          </p:nvSpPr>
          <p:spPr bwMode="auto">
            <a:xfrm>
              <a:off x="3264" y="3744"/>
              <a:ext cx="336" cy="336"/>
            </a:xfrm>
            <a:prstGeom prst="ellipse">
              <a:avLst/>
            </a:prstGeom>
            <a:grpFill/>
            <a:ln>
              <a:noFill/>
            </a:ln>
            <a:extLst>
              <a:ext uri="{91240B29-F687-4F45-9708-019B960494DF}">
                <a14:hiddenLine xmlns:a14="http://schemas.microsoft.com/office/drawing/2010/main" xmlns="" w="25400">
                  <a:solidFill>
                    <a:srgbClr val="000000"/>
                  </a:solidFill>
                  <a:round/>
                  <a:headEnd/>
                  <a:tailEnd/>
                </a14:hiddenLine>
              </a:ext>
            </a:extLst>
          </p:spPr>
          <p:txBody>
            <a:bodyPr rot="0" vert="horz" wrap="square" lIns="91440" tIns="45720" rIns="91440" bIns="45720" anchor="ctr" anchorCtr="0">
              <a:noAutofit/>
            </a:bodyPr>
            <a:lstStyle/>
            <a:p>
              <a:pPr algn="ctr">
                <a:spcAft>
                  <a:spcPts val="0"/>
                </a:spcAft>
              </a:pPr>
              <a:r>
                <a:rPr lang="en-GB" sz="1800">
                  <a:solidFill>
                    <a:srgbClr val="FFFFFF"/>
                  </a:solidFill>
                  <a:effectLst/>
                  <a:latin typeface="Calibri"/>
                  <a:ea typeface="MS Mincho"/>
                </a:rPr>
                <a:t> </a:t>
              </a:r>
              <a:endParaRPr lang="fr-CA" sz="1200">
                <a:effectLst/>
                <a:latin typeface="Times New Roman"/>
                <a:ea typeface="MS Mincho"/>
              </a:endParaRPr>
            </a:p>
          </p:txBody>
        </p:sp>
        <p:sp>
          <p:nvSpPr>
            <p:cNvPr id="15" name="Oval 10"/>
            <p:cNvSpPr>
              <a:spLocks noChangeArrowheads="1"/>
            </p:cNvSpPr>
            <p:nvPr/>
          </p:nvSpPr>
          <p:spPr bwMode="auto">
            <a:xfrm>
              <a:off x="4224" y="2784"/>
              <a:ext cx="480" cy="480"/>
            </a:xfrm>
            <a:prstGeom prst="ellipse">
              <a:avLst/>
            </a:prstGeom>
            <a:grpFill/>
            <a:ln>
              <a:noFill/>
            </a:ln>
            <a:extLst>
              <a:ext uri="{91240B29-F687-4F45-9708-019B960494DF}">
                <a14:hiddenLine xmlns:a14="http://schemas.microsoft.com/office/drawing/2010/main" xmlns="" w="25400">
                  <a:solidFill>
                    <a:srgbClr val="000000"/>
                  </a:solidFill>
                  <a:round/>
                  <a:headEnd/>
                  <a:tailEnd/>
                </a14:hiddenLine>
              </a:ext>
            </a:extLst>
          </p:spPr>
          <p:txBody>
            <a:bodyPr rot="0" vert="horz" wrap="square" lIns="91440" tIns="45720" rIns="91440" bIns="45720" anchor="ctr" anchorCtr="0">
              <a:noAutofit/>
            </a:bodyPr>
            <a:lstStyle/>
            <a:p>
              <a:pPr algn="ctr">
                <a:spcAft>
                  <a:spcPts val="0"/>
                </a:spcAft>
              </a:pPr>
              <a:r>
                <a:rPr lang="en-GB" sz="1800">
                  <a:solidFill>
                    <a:srgbClr val="FFFFFF"/>
                  </a:solidFill>
                  <a:effectLst/>
                  <a:latin typeface="Calibri"/>
                  <a:ea typeface="MS Mincho"/>
                </a:rPr>
                <a:t> </a:t>
              </a:r>
              <a:endParaRPr lang="fr-CA" sz="1200">
                <a:effectLst/>
                <a:latin typeface="Times New Roman"/>
                <a:ea typeface="MS Mincho"/>
              </a:endParaRPr>
            </a:p>
          </p:txBody>
        </p:sp>
        <p:sp>
          <p:nvSpPr>
            <p:cNvPr id="16" name="Rectangle 15"/>
            <p:cNvSpPr>
              <a:spLocks noChangeArrowheads="1"/>
            </p:cNvSpPr>
            <p:nvPr/>
          </p:nvSpPr>
          <p:spPr bwMode="auto">
            <a:xfrm rot="1841330" flipV="1">
              <a:off x="716" y="1621"/>
              <a:ext cx="1843" cy="64"/>
            </a:xfrm>
            <a:prstGeom prst="rect">
              <a:avLst/>
            </a:prstGeom>
            <a:grpFill/>
            <a:ln>
              <a:noFill/>
            </a:ln>
            <a:extLst>
              <a:ext uri="{91240B29-F687-4F45-9708-019B960494DF}">
                <a14:hiddenLine xmlns:a14="http://schemas.microsoft.com/office/drawing/2010/main" xmlns="" w="25400">
                  <a:solidFill>
                    <a:srgbClr val="000000"/>
                  </a:solidFill>
                  <a:miter lim="800000"/>
                  <a:headEnd/>
                  <a:tailEnd/>
                </a14:hiddenLine>
              </a:ext>
            </a:extLst>
          </p:spPr>
          <p:txBody>
            <a:bodyPr rot="10800000" vert="horz" wrap="square" lIns="91440" tIns="45720" rIns="91440" bIns="45720" anchor="ctr" anchorCtr="0">
              <a:noAutofit/>
            </a:bodyPr>
            <a:lstStyle/>
            <a:p>
              <a:pPr algn="ctr">
                <a:spcAft>
                  <a:spcPts val="0"/>
                </a:spcAft>
              </a:pPr>
              <a:r>
                <a:rPr lang="en-GB" sz="1800">
                  <a:solidFill>
                    <a:srgbClr val="FFFFFF"/>
                  </a:solidFill>
                  <a:effectLst/>
                  <a:latin typeface="Calibri"/>
                  <a:ea typeface="MS Mincho"/>
                </a:rPr>
                <a:t> </a:t>
              </a:r>
              <a:endParaRPr lang="fr-CA" sz="1200">
                <a:effectLst/>
                <a:latin typeface="Times New Roman"/>
                <a:ea typeface="MS Mincho"/>
              </a:endParaRPr>
            </a:p>
          </p:txBody>
        </p:sp>
        <p:sp>
          <p:nvSpPr>
            <p:cNvPr id="17" name="Rectangle 16"/>
            <p:cNvSpPr>
              <a:spLocks noChangeArrowheads="1"/>
            </p:cNvSpPr>
            <p:nvPr/>
          </p:nvSpPr>
          <p:spPr bwMode="auto">
            <a:xfrm rot="8525096" flipV="1">
              <a:off x="2640" y="1680"/>
              <a:ext cx="1004" cy="94"/>
            </a:xfrm>
            <a:prstGeom prst="rect">
              <a:avLst/>
            </a:prstGeom>
            <a:grpFill/>
            <a:ln>
              <a:noFill/>
            </a:ln>
            <a:extLst>
              <a:ext uri="{91240B29-F687-4F45-9708-019B960494DF}">
                <a14:hiddenLine xmlns:a14="http://schemas.microsoft.com/office/drawing/2010/main" xmlns="" w="25400">
                  <a:solidFill>
                    <a:srgbClr val="000000"/>
                  </a:solidFill>
                  <a:miter lim="800000"/>
                  <a:headEnd/>
                  <a:tailEnd/>
                </a14:hiddenLine>
              </a:ext>
            </a:extLst>
          </p:spPr>
          <p:txBody>
            <a:bodyPr rot="0" vert="horz" wrap="square" lIns="91440" tIns="45720" rIns="91440" bIns="45720" anchor="ctr" anchorCtr="0">
              <a:noAutofit/>
            </a:bodyPr>
            <a:lstStyle/>
            <a:p>
              <a:pPr algn="ctr">
                <a:spcAft>
                  <a:spcPts val="0"/>
                </a:spcAft>
              </a:pPr>
              <a:r>
                <a:rPr lang="en-GB" sz="1800">
                  <a:solidFill>
                    <a:srgbClr val="FFFFFF"/>
                  </a:solidFill>
                  <a:effectLst/>
                  <a:latin typeface="Calibri"/>
                  <a:ea typeface="MS Mincho"/>
                </a:rPr>
                <a:t> </a:t>
              </a:r>
              <a:endParaRPr lang="fr-CA" sz="1200">
                <a:effectLst/>
                <a:latin typeface="Times New Roman"/>
                <a:ea typeface="MS Mincho"/>
              </a:endParaRPr>
            </a:p>
          </p:txBody>
        </p:sp>
        <p:sp>
          <p:nvSpPr>
            <p:cNvPr id="18" name="Rectangle 17"/>
            <p:cNvSpPr>
              <a:spLocks noChangeArrowheads="1"/>
            </p:cNvSpPr>
            <p:nvPr/>
          </p:nvSpPr>
          <p:spPr bwMode="auto">
            <a:xfrm rot="7357830" flipV="1">
              <a:off x="1568" y="2752"/>
              <a:ext cx="1151" cy="63"/>
            </a:xfrm>
            <a:prstGeom prst="rect">
              <a:avLst/>
            </a:prstGeom>
            <a:grpFill/>
            <a:ln>
              <a:noFill/>
            </a:ln>
            <a:extLst>
              <a:ext uri="{91240B29-F687-4F45-9708-019B960494DF}">
                <a14:hiddenLine xmlns:a14="http://schemas.microsoft.com/office/drawing/2010/main" xmlns="" w="25400">
                  <a:solidFill>
                    <a:srgbClr val="000000"/>
                  </a:solidFill>
                  <a:miter lim="800000"/>
                  <a:headEnd/>
                  <a:tailEnd/>
                </a14:hiddenLine>
              </a:ext>
            </a:extLst>
          </p:spPr>
          <p:txBody>
            <a:bodyPr rot="5400000" vert="horz" wrap="square" lIns="91440" tIns="45720" rIns="91440" bIns="45720" anchor="ctr" anchorCtr="0">
              <a:noAutofit/>
            </a:bodyPr>
            <a:lstStyle/>
            <a:p>
              <a:pPr algn="ctr">
                <a:spcAft>
                  <a:spcPts val="0"/>
                </a:spcAft>
              </a:pPr>
              <a:r>
                <a:rPr lang="en-GB" sz="1800">
                  <a:solidFill>
                    <a:srgbClr val="FFFFFF"/>
                  </a:solidFill>
                  <a:effectLst/>
                  <a:latin typeface="Calibri"/>
                  <a:ea typeface="MS Mincho"/>
                </a:rPr>
                <a:t> </a:t>
              </a:r>
              <a:endParaRPr lang="fr-CA" sz="1200">
                <a:effectLst/>
                <a:latin typeface="Times New Roman"/>
                <a:ea typeface="MS Mincho"/>
              </a:endParaRPr>
            </a:p>
          </p:txBody>
        </p:sp>
        <p:sp>
          <p:nvSpPr>
            <p:cNvPr id="19" name="Rectangle 18"/>
            <p:cNvSpPr>
              <a:spLocks noChangeArrowheads="1"/>
            </p:cNvSpPr>
            <p:nvPr/>
          </p:nvSpPr>
          <p:spPr bwMode="auto">
            <a:xfrm rot="1158114" flipV="1">
              <a:off x="2730" y="2670"/>
              <a:ext cx="1776" cy="63"/>
            </a:xfrm>
            <a:prstGeom prst="rect">
              <a:avLst/>
            </a:prstGeom>
            <a:grpFill/>
            <a:ln>
              <a:noFill/>
            </a:ln>
            <a:extLst>
              <a:ext uri="{91240B29-F687-4F45-9708-019B960494DF}">
                <a14:hiddenLine xmlns:a14="http://schemas.microsoft.com/office/drawing/2010/main" xmlns="" w="25400">
                  <a:solidFill>
                    <a:srgbClr val="000000"/>
                  </a:solidFill>
                  <a:miter lim="800000"/>
                  <a:headEnd/>
                  <a:tailEnd/>
                </a14:hiddenLine>
              </a:ext>
            </a:extLst>
          </p:spPr>
          <p:txBody>
            <a:bodyPr rot="10800000" vert="horz" wrap="square" lIns="91440" tIns="45720" rIns="91440" bIns="45720" anchor="ctr" anchorCtr="0">
              <a:noAutofit/>
            </a:bodyPr>
            <a:lstStyle/>
            <a:p>
              <a:pPr algn="ctr">
                <a:spcAft>
                  <a:spcPts val="0"/>
                </a:spcAft>
              </a:pPr>
              <a:r>
                <a:rPr lang="en-GB" sz="1800" dirty="0">
                  <a:solidFill>
                    <a:srgbClr val="FFFFFF"/>
                  </a:solidFill>
                  <a:effectLst/>
                  <a:latin typeface="Calibri"/>
                  <a:ea typeface="MS Mincho"/>
                </a:rPr>
                <a:t> </a:t>
              </a:r>
              <a:endParaRPr lang="fr-CA" sz="1200" dirty="0">
                <a:effectLst/>
                <a:latin typeface="Times New Roman"/>
                <a:ea typeface="MS Mincho"/>
              </a:endParaRPr>
            </a:p>
          </p:txBody>
        </p:sp>
        <p:sp>
          <p:nvSpPr>
            <p:cNvPr id="20" name="Rounded Rectangle 6"/>
            <p:cNvSpPr>
              <a:spLocks noChangeArrowheads="1"/>
            </p:cNvSpPr>
            <p:nvPr/>
          </p:nvSpPr>
          <p:spPr bwMode="auto">
            <a:xfrm>
              <a:off x="2352" y="1968"/>
              <a:ext cx="528" cy="528"/>
            </a:xfrm>
            <a:prstGeom prst="roundRect">
              <a:avLst>
                <a:gd name="adj" fmla="val 16667"/>
              </a:avLst>
            </a:prstGeom>
            <a:grpFill/>
            <a:ln>
              <a:noFill/>
            </a:ln>
            <a:extLst>
              <a:ext uri="{91240B29-F687-4F45-9708-019B960494DF}">
                <a14:hiddenLine xmlns:a14="http://schemas.microsoft.com/office/drawing/2010/main" xmlns="" w="25400">
                  <a:solidFill>
                    <a:srgbClr val="000000"/>
                  </a:solidFill>
                  <a:round/>
                  <a:headEnd/>
                  <a:tailEnd/>
                </a14:hiddenLine>
              </a:ext>
            </a:extLst>
          </p:spPr>
          <p:txBody>
            <a:bodyPr rot="0" vert="horz" wrap="square" lIns="91440" tIns="45720" rIns="91440" bIns="45720" anchor="ctr" anchorCtr="0">
              <a:noAutofit/>
            </a:bodyPr>
            <a:lstStyle/>
            <a:p>
              <a:pPr algn="ctr">
                <a:spcAft>
                  <a:spcPts val="0"/>
                </a:spcAft>
              </a:pPr>
              <a:r>
                <a:rPr lang="en-GB" sz="1800">
                  <a:solidFill>
                    <a:srgbClr val="FFFFFF"/>
                  </a:solidFill>
                  <a:effectLst/>
                  <a:latin typeface="Calibri"/>
                  <a:ea typeface="MS Mincho"/>
                </a:rPr>
                <a:t> </a:t>
              </a:r>
              <a:endParaRPr lang="fr-CA" sz="1200">
                <a:effectLst/>
                <a:latin typeface="Times New Roman"/>
                <a:ea typeface="MS Mincho"/>
              </a:endParaRPr>
            </a:p>
          </p:txBody>
        </p:sp>
      </p:grpSp>
      <p:sp>
        <p:nvSpPr>
          <p:cNvPr id="29" name="Rectangle 28"/>
          <p:cNvSpPr/>
          <p:nvPr userDrawn="1"/>
        </p:nvSpPr>
        <p:spPr>
          <a:xfrm>
            <a:off x="19261" y="6457569"/>
            <a:ext cx="5930598" cy="338554"/>
          </a:xfrm>
          <a:prstGeom prst="rect">
            <a:avLst/>
          </a:prstGeom>
        </p:spPr>
        <p:txBody>
          <a:bodyPr wrap="none">
            <a:spAutoFit/>
          </a:bodyPr>
          <a:lstStyle/>
          <a:p>
            <a:pPr>
              <a:spcAft>
                <a:spcPts val="600"/>
              </a:spcAft>
            </a:pPr>
            <a:r>
              <a:rPr lang="de-DE" sz="1600" b="1" dirty="0" smtClean="0">
                <a:solidFill>
                  <a:srgbClr val="008000">
                    <a:alpha val="25000"/>
                  </a:srgbClr>
                </a:solidFill>
                <a:effectLst/>
                <a:latin typeface="Arial"/>
                <a:ea typeface="MS Mincho"/>
              </a:rPr>
              <a:t>Das neue Gesicht des Tourismus - Griechenland ist anders</a:t>
            </a:r>
            <a:endParaRPr lang="en-US" sz="1600" b="1" dirty="0" smtClean="0">
              <a:solidFill>
                <a:srgbClr val="008000">
                  <a:alpha val="25000"/>
                </a:srgbClr>
              </a:solidFill>
              <a:effectLst/>
              <a:latin typeface="Arial"/>
              <a:ea typeface="MS Mincho"/>
            </a:endParaRPr>
          </a:p>
        </p:txBody>
      </p:sp>
      <p:pic>
        <p:nvPicPr>
          <p:cNvPr id="21"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320583" y="6208371"/>
            <a:ext cx="1808733" cy="638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39185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3050F-C87B-9C41-AADC-0D2B0B59FF6E}" type="datetime1">
              <a:rPr lang="fr-CA" smtClean="0"/>
              <a:pPr/>
              <a:t>2012-05-29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C2394-4486-E24D-89F8-7A9A14B50B24}" type="slidenum">
              <a:rPr lang="fr-FR" smtClean="0"/>
              <a:pPr/>
              <a:t>‹#›</a:t>
            </a:fld>
            <a:endParaRPr lang="fr-FR"/>
          </a:p>
        </p:txBody>
      </p:sp>
    </p:spTree>
    <p:extLst>
      <p:ext uri="{BB962C8B-B14F-4D97-AF65-F5344CB8AC3E}">
        <p14:creationId xmlns:p14="http://schemas.microsoft.com/office/powerpoint/2010/main" xmlns="" val="2252860655"/>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www.ihu.edu.g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05113"/>
            <a:ext cx="2847975" cy="5709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1"/>
          <p:cNvSpPr>
            <a:spLocks noGrp="1"/>
          </p:cNvSpPr>
          <p:nvPr>
            <p:ph type="title"/>
          </p:nvPr>
        </p:nvSpPr>
        <p:spPr>
          <a:xfrm>
            <a:off x="855900" y="172232"/>
            <a:ext cx="8288100" cy="532881"/>
          </a:xfrm>
        </p:spPr>
        <p:txBody>
          <a:bodyPr/>
          <a:lstStyle/>
          <a:p>
            <a:r>
              <a:rPr lang="de-DE" sz="2600" b="1" dirty="0"/>
              <a:t>Das neue Gesicht des Tourismus - Griechenland ist </a:t>
            </a:r>
            <a:r>
              <a:rPr lang="de-DE" sz="2600" b="1" dirty="0" smtClean="0"/>
              <a:t>anders</a:t>
            </a:r>
            <a:endParaRPr lang="en-GB" sz="2600" b="1" dirty="0"/>
          </a:p>
        </p:txBody>
      </p:sp>
      <p:sp>
        <p:nvSpPr>
          <p:cNvPr id="10" name="Content Placeholder 2"/>
          <p:cNvSpPr>
            <a:spLocks noGrp="1"/>
          </p:cNvSpPr>
          <p:nvPr>
            <p:ph idx="1"/>
          </p:nvPr>
        </p:nvSpPr>
        <p:spPr>
          <a:xfrm>
            <a:off x="2847974" y="1869743"/>
            <a:ext cx="6296026" cy="4039738"/>
          </a:xfrm>
        </p:spPr>
        <p:txBody>
          <a:bodyPr>
            <a:normAutofit/>
          </a:bodyPr>
          <a:lstStyle/>
          <a:p>
            <a:pPr marL="0" indent="0" algn="ctr">
              <a:lnSpc>
                <a:spcPct val="125000"/>
              </a:lnSpc>
              <a:spcBef>
                <a:spcPts val="600"/>
              </a:spcBef>
              <a:spcAft>
                <a:spcPts val="600"/>
              </a:spcAft>
              <a:buNone/>
            </a:pPr>
            <a:endParaRPr lang="en-US" i="1" dirty="0" smtClean="0">
              <a:effectLst>
                <a:outerShdw blurRad="38100" dist="38100" dir="2700000" algn="tl">
                  <a:srgbClr val="000000">
                    <a:alpha val="43137"/>
                  </a:srgbClr>
                </a:outerShdw>
              </a:effectLst>
            </a:endParaRPr>
          </a:p>
          <a:p>
            <a:pPr marL="0" indent="0" algn="ctr">
              <a:lnSpc>
                <a:spcPct val="125000"/>
              </a:lnSpc>
              <a:spcBef>
                <a:spcPts val="600"/>
              </a:spcBef>
              <a:spcAft>
                <a:spcPts val="600"/>
              </a:spcAft>
              <a:buNone/>
            </a:pPr>
            <a:r>
              <a:rPr lang="en-US" i="1" dirty="0" smtClean="0">
                <a:effectLst>
                  <a:outerShdw blurRad="38100" dist="38100" dir="2700000" algn="tl">
                    <a:srgbClr val="000000">
                      <a:alpha val="43137"/>
                    </a:srgbClr>
                  </a:outerShdw>
                </a:effectLst>
              </a:rPr>
              <a:t>“Education</a:t>
            </a:r>
            <a:r>
              <a:rPr lang="en-US" i="1" dirty="0">
                <a:effectLst>
                  <a:outerShdw blurRad="38100" dist="38100" dir="2700000" algn="tl">
                    <a:srgbClr val="000000">
                      <a:alpha val="43137"/>
                    </a:srgbClr>
                  </a:outerShdw>
                </a:effectLst>
              </a:rPr>
              <a:t>, training and </a:t>
            </a:r>
            <a:r>
              <a:rPr lang="en-US" i="1" dirty="0" smtClean="0">
                <a:effectLst>
                  <a:outerShdw blurRad="38100" dist="38100" dir="2700000" algn="tl">
                    <a:srgbClr val="000000">
                      <a:alpha val="43137"/>
                    </a:srgbClr>
                  </a:outerShdw>
                </a:effectLst>
              </a:rPr>
              <a:t>academic support </a:t>
            </a:r>
          </a:p>
          <a:p>
            <a:pPr marL="0" indent="0" algn="ctr">
              <a:lnSpc>
                <a:spcPct val="125000"/>
              </a:lnSpc>
              <a:spcBef>
                <a:spcPts val="600"/>
              </a:spcBef>
              <a:spcAft>
                <a:spcPts val="600"/>
              </a:spcAft>
              <a:buNone/>
            </a:pPr>
            <a:r>
              <a:rPr lang="en-US" i="1" dirty="0" smtClean="0">
                <a:effectLst>
                  <a:outerShdw blurRad="38100" dist="38100" dir="2700000" algn="tl">
                    <a:srgbClr val="000000">
                      <a:alpha val="43137"/>
                    </a:srgbClr>
                  </a:outerShdw>
                </a:effectLst>
              </a:rPr>
              <a:t>at </a:t>
            </a:r>
            <a:r>
              <a:rPr lang="en-US" i="1" dirty="0">
                <a:effectLst>
                  <a:outerShdw blurRad="38100" dist="38100" dir="2700000" algn="tl">
                    <a:srgbClr val="000000">
                      <a:alpha val="43137"/>
                    </a:srgbClr>
                  </a:outerShdw>
                </a:effectLst>
              </a:rPr>
              <a:t>the  </a:t>
            </a:r>
            <a:r>
              <a:rPr lang="en-US" i="1" dirty="0" smtClean="0">
                <a:effectLst>
                  <a:outerShdw blurRad="38100" dist="38100" dir="2700000" algn="tl">
                    <a:srgbClr val="000000">
                      <a:alpha val="43137"/>
                    </a:srgbClr>
                  </a:outerShdw>
                </a:effectLst>
              </a:rPr>
              <a:t>Tourism Sector”</a:t>
            </a:r>
          </a:p>
          <a:p>
            <a:pPr marL="0" indent="0" algn="ctr">
              <a:lnSpc>
                <a:spcPct val="125000"/>
              </a:lnSpc>
              <a:spcBef>
                <a:spcPts val="600"/>
              </a:spcBef>
              <a:spcAft>
                <a:spcPts val="600"/>
              </a:spcAft>
              <a:buNone/>
            </a:pPr>
            <a:endParaRPr lang="en-US" i="1" dirty="0" smtClean="0"/>
          </a:p>
          <a:p>
            <a:pPr marL="0" indent="0" algn="r">
              <a:lnSpc>
                <a:spcPct val="125000"/>
              </a:lnSpc>
              <a:spcBef>
                <a:spcPts val="600"/>
              </a:spcBef>
              <a:spcAft>
                <a:spcPts val="600"/>
              </a:spcAft>
              <a:buNone/>
            </a:pPr>
            <a:r>
              <a:rPr lang="en-US" i="1" dirty="0" smtClean="0"/>
              <a:t>Nicolas </a:t>
            </a:r>
            <a:r>
              <a:rPr lang="en-US" i="1" dirty="0" err="1" smtClean="0"/>
              <a:t>Moussiopoulos</a:t>
            </a:r>
            <a:endParaRPr lang="en-US" i="1" dirty="0" smtClean="0"/>
          </a:p>
          <a:p>
            <a:pPr marL="0" indent="0" algn="r">
              <a:lnSpc>
                <a:spcPct val="125000"/>
              </a:lnSpc>
              <a:spcBef>
                <a:spcPts val="600"/>
              </a:spcBef>
              <a:spcAft>
                <a:spcPts val="600"/>
              </a:spcAft>
              <a:buNone/>
            </a:pPr>
            <a:r>
              <a:rPr lang="en-US" sz="1600" i="1" dirty="0"/>
              <a:t>Deputy </a:t>
            </a:r>
            <a:r>
              <a:rPr lang="en-US" sz="1600" i="1" dirty="0" smtClean="0"/>
              <a:t>Chairman</a:t>
            </a:r>
            <a:br>
              <a:rPr lang="en-US" sz="1600" i="1" dirty="0" smtClean="0"/>
            </a:br>
            <a:r>
              <a:rPr lang="en-US" sz="1600" i="1" dirty="0" smtClean="0"/>
              <a:t> International Hellenic University</a:t>
            </a:r>
            <a:endParaRPr lang="en-US" sz="1600" i="1" dirty="0"/>
          </a:p>
          <a:p>
            <a:pPr marL="0" indent="0" algn="r">
              <a:lnSpc>
                <a:spcPct val="125000"/>
              </a:lnSpc>
              <a:spcBef>
                <a:spcPts val="600"/>
              </a:spcBef>
              <a:spcAft>
                <a:spcPts val="600"/>
              </a:spcAft>
              <a:buNone/>
            </a:pPr>
            <a:endParaRPr lang="en-US" i="1" dirty="0"/>
          </a:p>
          <a:p>
            <a:pPr>
              <a:lnSpc>
                <a:spcPct val="125000"/>
              </a:lnSpc>
              <a:spcBef>
                <a:spcPts val="600"/>
              </a:spcBef>
              <a:spcAft>
                <a:spcPts val="600"/>
              </a:spcAft>
            </a:pPr>
            <a:endParaRPr lang="el-GR" dirty="0"/>
          </a:p>
        </p:txBody>
      </p:sp>
    </p:spTree>
    <p:extLst>
      <p:ext uri="{BB962C8B-B14F-4D97-AF65-F5344CB8AC3E}">
        <p14:creationId xmlns:p14="http://schemas.microsoft.com/office/powerpoint/2010/main" xmlns="" val="2512448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smtClean="0"/>
              <a:t>Sustainable Practices: Energy Efficiency                     </a:t>
            </a:r>
            <a:r>
              <a:rPr lang="en-US" sz="2000" b="1" dirty="0" smtClean="0"/>
              <a:t>(3/3)</a:t>
            </a:r>
            <a:endParaRPr lang="en-GB" sz="2400" b="1" dirty="0"/>
          </a:p>
        </p:txBody>
      </p:sp>
      <p:sp>
        <p:nvSpPr>
          <p:cNvPr id="4" name="Content Placeholder 2"/>
          <p:cNvSpPr>
            <a:spLocks noGrp="1"/>
          </p:cNvSpPr>
          <p:nvPr>
            <p:ph idx="1"/>
          </p:nvPr>
        </p:nvSpPr>
        <p:spPr>
          <a:xfrm>
            <a:off x="457200" y="949911"/>
            <a:ext cx="8229600" cy="5486400"/>
          </a:xfrm>
        </p:spPr>
        <p:txBody>
          <a:bodyPr>
            <a:normAutofit fontScale="85000" lnSpcReduction="10000"/>
          </a:bodyPr>
          <a:lstStyle/>
          <a:p>
            <a:pPr algn="just">
              <a:lnSpc>
                <a:spcPct val="125000"/>
              </a:lnSpc>
              <a:spcBef>
                <a:spcPts val="600"/>
              </a:spcBef>
              <a:spcAft>
                <a:spcPts val="600"/>
              </a:spcAft>
            </a:pPr>
            <a:r>
              <a:rPr lang="en-US" dirty="0"/>
              <a:t>Reducing Heating, Cooling &amp; Water Needs:</a:t>
            </a:r>
            <a:endParaRPr lang="en-US" dirty="0" smtClean="0"/>
          </a:p>
          <a:p>
            <a:pPr lvl="1" algn="just">
              <a:lnSpc>
                <a:spcPct val="125000"/>
              </a:lnSpc>
              <a:spcBef>
                <a:spcPts val="0"/>
              </a:spcBef>
              <a:spcAft>
                <a:spcPts val="600"/>
              </a:spcAft>
            </a:pPr>
            <a:r>
              <a:rPr lang="en-US" sz="1900" dirty="0"/>
              <a:t>Wall, Floor &amp; Roof </a:t>
            </a:r>
            <a:r>
              <a:rPr lang="en-US" sz="1900" dirty="0" smtClean="0"/>
              <a:t>Insulation</a:t>
            </a:r>
          </a:p>
          <a:p>
            <a:pPr lvl="1" algn="just">
              <a:lnSpc>
                <a:spcPct val="125000"/>
              </a:lnSpc>
              <a:spcBef>
                <a:spcPts val="0"/>
              </a:spcBef>
              <a:spcAft>
                <a:spcPts val="600"/>
              </a:spcAft>
            </a:pPr>
            <a:r>
              <a:rPr lang="en-US" sz="1900" dirty="0" smtClean="0"/>
              <a:t>Windows and Doors (Low-e)</a:t>
            </a:r>
          </a:p>
          <a:p>
            <a:pPr lvl="1" algn="just">
              <a:lnSpc>
                <a:spcPct val="125000"/>
              </a:lnSpc>
              <a:spcBef>
                <a:spcPts val="0"/>
              </a:spcBef>
              <a:spcAft>
                <a:spcPts val="600"/>
              </a:spcAft>
            </a:pPr>
            <a:r>
              <a:rPr lang="en-US" sz="1900" dirty="0"/>
              <a:t>Solar </a:t>
            </a:r>
            <a:r>
              <a:rPr lang="en-US" sz="1900" dirty="0" smtClean="0"/>
              <a:t>Protection</a:t>
            </a:r>
          </a:p>
          <a:p>
            <a:pPr lvl="1" algn="just">
              <a:lnSpc>
                <a:spcPct val="125000"/>
              </a:lnSpc>
              <a:spcBef>
                <a:spcPts val="0"/>
              </a:spcBef>
              <a:spcAft>
                <a:spcPts val="600"/>
              </a:spcAft>
            </a:pPr>
            <a:r>
              <a:rPr lang="en-US" sz="1900" dirty="0"/>
              <a:t>Place thermostatic valves on your radiators to significantly decrease your heating costs</a:t>
            </a:r>
          </a:p>
          <a:p>
            <a:pPr marL="457200" lvl="1" indent="0" algn="just">
              <a:lnSpc>
                <a:spcPct val="125000"/>
              </a:lnSpc>
              <a:spcBef>
                <a:spcPts val="0"/>
              </a:spcBef>
              <a:spcAft>
                <a:spcPts val="600"/>
              </a:spcAft>
              <a:buNone/>
            </a:pPr>
            <a:endParaRPr lang="en-US" sz="1900" dirty="0" smtClean="0"/>
          </a:p>
          <a:p>
            <a:pPr algn="just">
              <a:lnSpc>
                <a:spcPct val="125000"/>
              </a:lnSpc>
              <a:spcBef>
                <a:spcPts val="0"/>
              </a:spcBef>
              <a:spcAft>
                <a:spcPts val="600"/>
              </a:spcAft>
            </a:pPr>
            <a:r>
              <a:rPr lang="en-US" dirty="0">
                <a:solidFill>
                  <a:prstClr val="black"/>
                </a:solidFill>
              </a:rPr>
              <a:t>Reducing Electricity Needs:</a:t>
            </a:r>
            <a:endParaRPr lang="en-US" sz="2600" dirty="0" smtClean="0">
              <a:solidFill>
                <a:schemeClr val="accent3"/>
              </a:solidFill>
              <a:effectLst>
                <a:outerShdw blurRad="38100" dist="38100" dir="2700000" algn="tl">
                  <a:srgbClr val="000000">
                    <a:alpha val="43137"/>
                  </a:srgbClr>
                </a:outerShdw>
              </a:effectLst>
            </a:endParaRPr>
          </a:p>
          <a:p>
            <a:pPr lvl="1" algn="just">
              <a:lnSpc>
                <a:spcPct val="125000"/>
              </a:lnSpc>
              <a:spcBef>
                <a:spcPts val="0"/>
              </a:spcBef>
              <a:spcAft>
                <a:spcPts val="600"/>
              </a:spcAft>
              <a:buClr>
                <a:srgbClr val="9BBB59">
                  <a:lumMod val="75000"/>
                </a:srgbClr>
              </a:buClr>
            </a:pPr>
            <a:r>
              <a:rPr lang="en-US" sz="1900" dirty="0" smtClean="0"/>
              <a:t>Installing a smart </a:t>
            </a:r>
            <a:r>
              <a:rPr lang="en-US" sz="1900" dirty="0"/>
              <a:t>key card </a:t>
            </a:r>
            <a:r>
              <a:rPr lang="en-US" sz="1900" dirty="0" smtClean="0"/>
              <a:t>system</a:t>
            </a:r>
          </a:p>
          <a:p>
            <a:pPr lvl="1" algn="just">
              <a:lnSpc>
                <a:spcPct val="125000"/>
              </a:lnSpc>
              <a:spcBef>
                <a:spcPts val="0"/>
              </a:spcBef>
              <a:spcAft>
                <a:spcPts val="600"/>
              </a:spcAft>
              <a:buClr>
                <a:srgbClr val="9BBB59">
                  <a:lumMod val="75000"/>
                </a:srgbClr>
              </a:buClr>
            </a:pPr>
            <a:r>
              <a:rPr lang="en-US" sz="1900" dirty="0" smtClean="0"/>
              <a:t>Installing lighting control systems</a:t>
            </a:r>
          </a:p>
          <a:p>
            <a:pPr marL="457200" lvl="1" indent="0" algn="just">
              <a:lnSpc>
                <a:spcPct val="125000"/>
              </a:lnSpc>
              <a:spcBef>
                <a:spcPts val="0"/>
              </a:spcBef>
              <a:spcAft>
                <a:spcPts val="600"/>
              </a:spcAft>
              <a:buClr>
                <a:srgbClr val="9BBB59">
                  <a:lumMod val="75000"/>
                </a:srgbClr>
              </a:buClr>
              <a:buNone/>
            </a:pPr>
            <a:endParaRPr lang="en-US" sz="1800" dirty="0"/>
          </a:p>
          <a:p>
            <a:pPr lvl="0" algn="just">
              <a:lnSpc>
                <a:spcPct val="125000"/>
              </a:lnSpc>
              <a:spcBef>
                <a:spcPts val="600"/>
              </a:spcBef>
              <a:spcAft>
                <a:spcPts val="600"/>
              </a:spcAft>
              <a:buClr>
                <a:srgbClr val="9BBB59">
                  <a:lumMod val="75000"/>
                </a:srgbClr>
              </a:buClr>
            </a:pPr>
            <a:r>
              <a:rPr lang="en-US" dirty="0">
                <a:solidFill>
                  <a:prstClr val="black"/>
                </a:solidFill>
              </a:rPr>
              <a:t>BEMS - Building </a:t>
            </a:r>
            <a:r>
              <a:rPr lang="en-US" dirty="0" smtClean="0">
                <a:solidFill>
                  <a:prstClr val="black"/>
                </a:solidFill>
              </a:rPr>
              <a:t>Energy Management Systems</a:t>
            </a:r>
          </a:p>
          <a:p>
            <a:pPr lvl="0" algn="just">
              <a:lnSpc>
                <a:spcPct val="125000"/>
              </a:lnSpc>
              <a:spcBef>
                <a:spcPts val="600"/>
              </a:spcBef>
              <a:spcAft>
                <a:spcPts val="600"/>
              </a:spcAft>
              <a:buClr>
                <a:srgbClr val="9BBB59">
                  <a:lumMod val="75000"/>
                </a:srgbClr>
              </a:buClr>
            </a:pPr>
            <a:r>
              <a:rPr lang="en-US" dirty="0">
                <a:solidFill>
                  <a:prstClr val="black"/>
                </a:solidFill>
              </a:rPr>
              <a:t>Renewable Heating </a:t>
            </a:r>
            <a:r>
              <a:rPr lang="en-US" dirty="0" smtClean="0">
                <a:solidFill>
                  <a:prstClr val="black"/>
                </a:solidFill>
              </a:rPr>
              <a:t>&amp; Cooling</a:t>
            </a:r>
            <a:r>
              <a:rPr lang="en-US" dirty="0">
                <a:solidFill>
                  <a:prstClr val="black"/>
                </a:solidFill>
              </a:rPr>
              <a:t>:</a:t>
            </a:r>
          </a:p>
          <a:p>
            <a:pPr lvl="1" algn="just">
              <a:lnSpc>
                <a:spcPct val="125000"/>
              </a:lnSpc>
              <a:spcBef>
                <a:spcPts val="0"/>
              </a:spcBef>
              <a:spcAft>
                <a:spcPts val="600"/>
              </a:spcAft>
              <a:buClr>
                <a:srgbClr val="9BBB59">
                  <a:lumMod val="75000"/>
                </a:srgbClr>
              </a:buClr>
            </a:pPr>
            <a:r>
              <a:rPr lang="en-US" sz="1900" dirty="0"/>
              <a:t>Solar water </a:t>
            </a:r>
            <a:r>
              <a:rPr lang="en-US" sz="1900" dirty="0" smtClean="0"/>
              <a:t>heating/cooling</a:t>
            </a:r>
          </a:p>
          <a:p>
            <a:pPr lvl="1" algn="just">
              <a:lnSpc>
                <a:spcPct val="125000"/>
              </a:lnSpc>
              <a:spcBef>
                <a:spcPts val="0"/>
              </a:spcBef>
              <a:spcAft>
                <a:spcPts val="600"/>
              </a:spcAft>
              <a:buClr>
                <a:srgbClr val="9BBB59">
                  <a:lumMod val="75000"/>
                </a:srgbClr>
              </a:buClr>
            </a:pPr>
            <a:r>
              <a:rPr lang="en-US" sz="1900" dirty="0"/>
              <a:t>Biomass heating</a:t>
            </a:r>
          </a:p>
        </p:txBody>
      </p:sp>
      <p:sp>
        <p:nvSpPr>
          <p:cNvPr id="3" name="TextBox 2"/>
          <p:cNvSpPr txBox="1"/>
          <p:nvPr/>
        </p:nvSpPr>
        <p:spPr>
          <a:xfrm>
            <a:off x="3875964" y="1385762"/>
            <a:ext cx="3033015" cy="653769"/>
          </a:xfrm>
          <a:prstGeom prst="rect">
            <a:avLst/>
          </a:prstGeom>
          <a:noFill/>
        </p:spPr>
        <p:txBody>
          <a:bodyPr wrap="square" rtlCol="0">
            <a:spAutoFit/>
          </a:bodyPr>
          <a:lstStyle/>
          <a:p>
            <a:pPr marL="363538" lvl="1" indent="-285750" defTabSz="361950">
              <a:lnSpc>
                <a:spcPct val="114000"/>
              </a:lnSpc>
              <a:spcAft>
                <a:spcPts val="600"/>
              </a:spcAft>
              <a:buClr>
                <a:schemeClr val="accent3">
                  <a:lumMod val="75000"/>
                </a:schemeClr>
              </a:buClr>
              <a:buFont typeface="Wingdings" pitchFamily="2" charset="2"/>
              <a:buChar char="§"/>
            </a:pPr>
            <a:r>
              <a:rPr lang="en-US" sz="1600" dirty="0" smtClean="0"/>
              <a:t>Install </a:t>
            </a:r>
            <a:r>
              <a:rPr lang="en-US" sz="1600" dirty="0"/>
              <a:t>programmable thermostats</a:t>
            </a:r>
            <a:endParaRPr lang="el-GR" sz="1600" dirty="0"/>
          </a:p>
        </p:txBody>
      </p:sp>
      <p:sp>
        <p:nvSpPr>
          <p:cNvPr id="5" name="TextBox 4"/>
          <p:cNvSpPr txBox="1"/>
          <p:nvPr/>
        </p:nvSpPr>
        <p:spPr>
          <a:xfrm>
            <a:off x="6155140" y="1382094"/>
            <a:ext cx="2926715" cy="1088375"/>
          </a:xfrm>
          <a:prstGeom prst="rect">
            <a:avLst/>
          </a:prstGeom>
          <a:noFill/>
        </p:spPr>
        <p:txBody>
          <a:bodyPr wrap="square" rtlCol="0">
            <a:spAutoFit/>
          </a:bodyPr>
          <a:lstStyle/>
          <a:p>
            <a:pPr marL="538163" lvl="1" indent="-285750" algn="just" defTabSz="457200">
              <a:lnSpc>
                <a:spcPct val="114000"/>
              </a:lnSpc>
              <a:spcAft>
                <a:spcPts val="600"/>
              </a:spcAft>
              <a:buClr>
                <a:schemeClr val="accent3">
                  <a:lumMod val="75000"/>
                </a:schemeClr>
              </a:buClr>
              <a:buFont typeface="Wingdings" pitchFamily="2" charset="2"/>
              <a:buChar char="§"/>
            </a:pPr>
            <a:r>
              <a:rPr lang="en-US" sz="1600" dirty="0"/>
              <a:t>Water </a:t>
            </a:r>
            <a:r>
              <a:rPr lang="en-US" sz="1600" dirty="0" smtClean="0"/>
              <a:t>saving  showers</a:t>
            </a:r>
          </a:p>
          <a:p>
            <a:pPr marL="536575" lvl="1" algn="just" defTabSz="457200">
              <a:lnSpc>
                <a:spcPct val="114000"/>
              </a:lnSpc>
              <a:spcAft>
                <a:spcPts val="600"/>
              </a:spcAft>
              <a:buClr>
                <a:schemeClr val="accent3">
                  <a:lumMod val="75000"/>
                </a:schemeClr>
              </a:buClr>
            </a:pPr>
            <a:r>
              <a:rPr lang="en-GB" sz="1600" i="1" dirty="0"/>
              <a:t>and many more ……</a:t>
            </a:r>
          </a:p>
          <a:p>
            <a:pPr marL="538163" lvl="1" indent="-285750" algn="just" defTabSz="457200">
              <a:lnSpc>
                <a:spcPct val="114000"/>
              </a:lnSpc>
              <a:spcAft>
                <a:spcPts val="600"/>
              </a:spcAft>
              <a:buClr>
                <a:schemeClr val="accent3">
                  <a:lumMod val="75000"/>
                </a:schemeClr>
              </a:buClr>
              <a:buFont typeface="Wingdings" pitchFamily="2" charset="2"/>
              <a:buChar char="§"/>
            </a:pPr>
            <a:endParaRPr lang="el-GR" sz="1600" dirty="0"/>
          </a:p>
        </p:txBody>
      </p:sp>
      <p:sp>
        <p:nvSpPr>
          <p:cNvPr id="7" name="TextBox 6"/>
          <p:cNvSpPr txBox="1"/>
          <p:nvPr/>
        </p:nvSpPr>
        <p:spPr>
          <a:xfrm>
            <a:off x="3419872" y="5661248"/>
            <a:ext cx="3528392" cy="730713"/>
          </a:xfrm>
          <a:prstGeom prst="rect">
            <a:avLst/>
          </a:prstGeom>
          <a:noFill/>
        </p:spPr>
        <p:txBody>
          <a:bodyPr wrap="square" rtlCol="0">
            <a:spAutoFit/>
          </a:bodyPr>
          <a:lstStyle/>
          <a:p>
            <a:pPr marL="742950" lvl="1" indent="-285750" algn="just" defTabSz="457200">
              <a:lnSpc>
                <a:spcPct val="114000"/>
              </a:lnSpc>
              <a:spcAft>
                <a:spcPts val="600"/>
              </a:spcAft>
              <a:buClr>
                <a:schemeClr val="accent3">
                  <a:lumMod val="75000"/>
                </a:schemeClr>
              </a:buClr>
              <a:buFont typeface="Wingdings" pitchFamily="2" charset="2"/>
              <a:buChar char="§"/>
            </a:pPr>
            <a:r>
              <a:rPr lang="en-US" sz="1600" dirty="0" smtClean="0"/>
              <a:t>Geothermal heating/cooling</a:t>
            </a:r>
          </a:p>
          <a:p>
            <a:pPr marL="742950" lvl="1" indent="-285750" algn="just" defTabSz="457200">
              <a:lnSpc>
                <a:spcPct val="114000"/>
              </a:lnSpc>
              <a:spcAft>
                <a:spcPts val="600"/>
              </a:spcAft>
              <a:buClr>
                <a:schemeClr val="accent3">
                  <a:lumMod val="75000"/>
                </a:schemeClr>
              </a:buClr>
              <a:buFont typeface="Wingdings" pitchFamily="2" charset="2"/>
              <a:buChar char="§"/>
            </a:pPr>
            <a:r>
              <a:rPr lang="en-US" sz="1600" dirty="0" smtClean="0"/>
              <a:t>Photovoltaic systems</a:t>
            </a:r>
            <a:endParaRPr lang="en-US" sz="1600" dirty="0"/>
          </a:p>
        </p:txBody>
      </p:sp>
      <p:sp>
        <p:nvSpPr>
          <p:cNvPr id="9" name="TextBox 8"/>
          <p:cNvSpPr txBox="1"/>
          <p:nvPr/>
        </p:nvSpPr>
        <p:spPr>
          <a:xfrm>
            <a:off x="3995936" y="3606889"/>
            <a:ext cx="2808312" cy="1011431"/>
          </a:xfrm>
          <a:prstGeom prst="rect">
            <a:avLst/>
          </a:prstGeom>
          <a:noFill/>
        </p:spPr>
        <p:txBody>
          <a:bodyPr wrap="square" rtlCol="0">
            <a:spAutoFit/>
          </a:bodyPr>
          <a:lstStyle/>
          <a:p>
            <a:pPr marL="442913" lvl="1" indent="-285750" algn="just" defTabSz="457200">
              <a:lnSpc>
                <a:spcPct val="114000"/>
              </a:lnSpc>
              <a:spcAft>
                <a:spcPts val="600"/>
              </a:spcAft>
              <a:buClr>
                <a:schemeClr val="accent3">
                  <a:lumMod val="75000"/>
                </a:schemeClr>
              </a:buClr>
              <a:buFont typeface="Wingdings" pitchFamily="2" charset="2"/>
              <a:buChar char="§"/>
            </a:pPr>
            <a:r>
              <a:rPr lang="en-US" sz="1600" dirty="0" smtClean="0"/>
              <a:t>Optimal </a:t>
            </a:r>
            <a:r>
              <a:rPr lang="en-US" sz="1600" dirty="0"/>
              <a:t>use of </a:t>
            </a:r>
            <a:r>
              <a:rPr lang="en-US" sz="1600" dirty="0" smtClean="0"/>
              <a:t>daylight</a:t>
            </a:r>
          </a:p>
          <a:p>
            <a:pPr marL="442913" lvl="1" indent="-285750" algn="just" defTabSz="457200">
              <a:lnSpc>
                <a:spcPct val="114000"/>
              </a:lnSpc>
              <a:spcAft>
                <a:spcPts val="600"/>
              </a:spcAft>
              <a:buClr>
                <a:schemeClr val="accent3">
                  <a:lumMod val="75000"/>
                </a:schemeClr>
              </a:buClr>
              <a:buFont typeface="Wingdings" pitchFamily="2" charset="2"/>
              <a:buChar char="§"/>
            </a:pPr>
            <a:r>
              <a:rPr lang="en-US" sz="1600" dirty="0" smtClean="0"/>
              <a:t>Select </a:t>
            </a:r>
            <a:r>
              <a:rPr lang="en-US" sz="1600" dirty="0"/>
              <a:t>efficient lamps and bulbs</a:t>
            </a:r>
          </a:p>
        </p:txBody>
      </p:sp>
      <p:sp>
        <p:nvSpPr>
          <p:cNvPr id="10" name="TextBox 9"/>
          <p:cNvSpPr txBox="1"/>
          <p:nvPr/>
        </p:nvSpPr>
        <p:spPr>
          <a:xfrm>
            <a:off x="6695728" y="5669583"/>
            <a:ext cx="2448272" cy="357021"/>
          </a:xfrm>
          <a:prstGeom prst="rect">
            <a:avLst/>
          </a:prstGeom>
          <a:noFill/>
        </p:spPr>
        <p:txBody>
          <a:bodyPr wrap="square" rtlCol="0">
            <a:spAutoFit/>
          </a:bodyPr>
          <a:lstStyle/>
          <a:p>
            <a:pPr marL="538163" lvl="1" indent="-285750" algn="just" defTabSz="457200">
              <a:lnSpc>
                <a:spcPct val="114000"/>
              </a:lnSpc>
              <a:spcAft>
                <a:spcPts val="600"/>
              </a:spcAft>
              <a:buClr>
                <a:schemeClr val="accent3">
                  <a:lumMod val="75000"/>
                </a:schemeClr>
              </a:buClr>
              <a:buFont typeface="Wingdings" pitchFamily="2" charset="2"/>
              <a:buChar char="§"/>
            </a:pPr>
            <a:r>
              <a:rPr lang="en-US" sz="1600" dirty="0"/>
              <a:t>Small </a:t>
            </a:r>
            <a:r>
              <a:rPr lang="en-US" sz="1600" dirty="0" smtClean="0"/>
              <a:t>wind turbines</a:t>
            </a:r>
            <a:endParaRPr lang="el-GR"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08979" y="3221604"/>
            <a:ext cx="2225118" cy="178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843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49911"/>
            <a:ext cx="8229600" cy="5486400"/>
          </a:xfrm>
        </p:spPr>
        <p:txBody>
          <a:bodyPr>
            <a:normAutofit lnSpcReduction="10000"/>
          </a:bodyPr>
          <a:lstStyle/>
          <a:p>
            <a:pPr algn="just">
              <a:lnSpc>
                <a:spcPct val="125000"/>
              </a:lnSpc>
              <a:spcBef>
                <a:spcPts val="600"/>
              </a:spcBef>
              <a:spcAft>
                <a:spcPts val="600"/>
              </a:spcAft>
            </a:pPr>
            <a:r>
              <a:rPr lang="en-US" dirty="0" smtClean="0"/>
              <a:t>Exploitable biomass:</a:t>
            </a:r>
          </a:p>
          <a:p>
            <a:pPr lvl="1" algn="just">
              <a:lnSpc>
                <a:spcPct val="125000"/>
              </a:lnSpc>
              <a:spcBef>
                <a:spcPts val="0"/>
              </a:spcBef>
              <a:spcAft>
                <a:spcPts val="600"/>
              </a:spcAft>
            </a:pPr>
            <a:r>
              <a:rPr lang="en-US" sz="1800" dirty="0" smtClean="0"/>
              <a:t>Grass</a:t>
            </a:r>
          </a:p>
          <a:p>
            <a:pPr lvl="1" algn="just">
              <a:lnSpc>
                <a:spcPct val="125000"/>
              </a:lnSpc>
              <a:spcBef>
                <a:spcPts val="0"/>
              </a:spcBef>
              <a:spcAft>
                <a:spcPts val="600"/>
              </a:spcAft>
            </a:pPr>
            <a:r>
              <a:rPr lang="en-US" sz="1800" dirty="0" smtClean="0"/>
              <a:t>Wood</a:t>
            </a:r>
          </a:p>
          <a:p>
            <a:pPr lvl="1" algn="just">
              <a:lnSpc>
                <a:spcPct val="125000"/>
              </a:lnSpc>
              <a:spcBef>
                <a:spcPts val="0"/>
              </a:spcBef>
              <a:spcAft>
                <a:spcPts val="600"/>
              </a:spcAft>
            </a:pPr>
            <a:r>
              <a:rPr lang="en-US" sz="1800" dirty="0" err="1" smtClean="0"/>
              <a:t>Prunings</a:t>
            </a:r>
            <a:endParaRPr lang="en-US" sz="2200" dirty="0"/>
          </a:p>
          <a:p>
            <a:pPr lvl="0" algn="just">
              <a:lnSpc>
                <a:spcPct val="125000"/>
              </a:lnSpc>
              <a:spcBef>
                <a:spcPts val="600"/>
              </a:spcBef>
              <a:spcAft>
                <a:spcPts val="600"/>
              </a:spcAft>
              <a:buClr>
                <a:srgbClr val="9BBB59">
                  <a:lumMod val="75000"/>
                </a:srgbClr>
              </a:buClr>
            </a:pPr>
            <a:r>
              <a:rPr lang="en-US" dirty="0" smtClean="0">
                <a:solidFill>
                  <a:prstClr val="black"/>
                </a:solidFill>
              </a:rPr>
              <a:t>Most attractive energy production technologies:</a:t>
            </a:r>
            <a:endParaRPr lang="en-US" sz="2200" dirty="0">
              <a:solidFill>
                <a:schemeClr val="accent3"/>
              </a:solidFill>
              <a:effectLst>
                <a:outerShdw blurRad="38100" dist="38100" dir="2700000" algn="tl">
                  <a:srgbClr val="000000">
                    <a:alpha val="43137"/>
                  </a:srgbClr>
                </a:outerShdw>
              </a:effectLst>
            </a:endParaRPr>
          </a:p>
          <a:p>
            <a:pPr lvl="1" algn="just">
              <a:lnSpc>
                <a:spcPct val="125000"/>
              </a:lnSpc>
              <a:spcBef>
                <a:spcPts val="0"/>
              </a:spcBef>
              <a:spcAft>
                <a:spcPts val="600"/>
              </a:spcAft>
              <a:buClr>
                <a:srgbClr val="9BBB59">
                  <a:lumMod val="75000"/>
                </a:srgbClr>
              </a:buClr>
            </a:pPr>
            <a:r>
              <a:rPr lang="en-US" sz="1800" dirty="0"/>
              <a:t>Anaerobic </a:t>
            </a:r>
            <a:r>
              <a:rPr lang="en-US" sz="1800" dirty="0" smtClean="0"/>
              <a:t>digestion</a:t>
            </a:r>
          </a:p>
          <a:p>
            <a:pPr lvl="1" algn="just">
              <a:lnSpc>
                <a:spcPct val="135000"/>
              </a:lnSpc>
              <a:spcBef>
                <a:spcPts val="0"/>
              </a:spcBef>
              <a:spcAft>
                <a:spcPts val="600"/>
              </a:spcAft>
              <a:buClr>
                <a:srgbClr val="9BBB59">
                  <a:lumMod val="75000"/>
                </a:srgbClr>
              </a:buClr>
            </a:pPr>
            <a:r>
              <a:rPr lang="en-US" sz="1800" dirty="0"/>
              <a:t>Mass burning</a:t>
            </a:r>
          </a:p>
          <a:p>
            <a:pPr lvl="0" algn="just">
              <a:lnSpc>
                <a:spcPct val="125000"/>
              </a:lnSpc>
              <a:spcBef>
                <a:spcPts val="600"/>
              </a:spcBef>
              <a:spcAft>
                <a:spcPts val="600"/>
              </a:spcAft>
              <a:buClr>
                <a:srgbClr val="9BBB59">
                  <a:lumMod val="75000"/>
                </a:srgbClr>
              </a:buClr>
            </a:pPr>
            <a:r>
              <a:rPr lang="en-US" dirty="0" smtClean="0">
                <a:solidFill>
                  <a:prstClr val="black"/>
                </a:solidFill>
              </a:rPr>
              <a:t>Produced energy may be sold to </a:t>
            </a:r>
            <a:r>
              <a:rPr lang="sv-SE" dirty="0">
                <a:solidFill>
                  <a:prstClr val="black"/>
                </a:solidFill>
              </a:rPr>
              <a:t>“</a:t>
            </a:r>
            <a:r>
              <a:rPr lang="sv-SE" dirty="0" smtClean="0">
                <a:solidFill>
                  <a:prstClr val="black"/>
                </a:solidFill>
              </a:rPr>
              <a:t>Hellenic Transmission System Operator </a:t>
            </a:r>
            <a:r>
              <a:rPr lang="sv-SE" dirty="0">
                <a:solidFill>
                  <a:prstClr val="black"/>
                </a:solidFill>
              </a:rPr>
              <a:t>S.A</a:t>
            </a:r>
            <a:r>
              <a:rPr lang="sv-SE" dirty="0" smtClean="0">
                <a:solidFill>
                  <a:prstClr val="black"/>
                </a:solidFill>
              </a:rPr>
              <a:t>.”</a:t>
            </a:r>
          </a:p>
          <a:p>
            <a:pPr algn="just">
              <a:lnSpc>
                <a:spcPct val="125000"/>
              </a:lnSpc>
              <a:spcBef>
                <a:spcPts val="600"/>
              </a:spcBef>
              <a:spcAft>
                <a:spcPts val="600"/>
              </a:spcAft>
              <a:buClr>
                <a:srgbClr val="9BBB59">
                  <a:lumMod val="75000"/>
                </a:srgbClr>
              </a:buClr>
            </a:pPr>
            <a:r>
              <a:rPr lang="en-US" dirty="0">
                <a:solidFill>
                  <a:prstClr val="black"/>
                </a:solidFill>
              </a:rPr>
              <a:t>Produced heat may be used for </a:t>
            </a:r>
            <a:r>
              <a:rPr lang="en-US" dirty="0" smtClean="0">
                <a:solidFill>
                  <a:prstClr val="black"/>
                </a:solidFill>
              </a:rPr>
              <a:t>several uses:</a:t>
            </a:r>
          </a:p>
          <a:p>
            <a:pPr lvl="1" algn="just">
              <a:lnSpc>
                <a:spcPct val="125000"/>
              </a:lnSpc>
              <a:spcBef>
                <a:spcPts val="0"/>
              </a:spcBef>
              <a:spcAft>
                <a:spcPts val="600"/>
              </a:spcAft>
              <a:buClr>
                <a:srgbClr val="9BBB59">
                  <a:lumMod val="75000"/>
                </a:srgbClr>
              </a:buClr>
            </a:pPr>
            <a:r>
              <a:rPr lang="en-US" sz="1800" dirty="0" smtClean="0"/>
              <a:t>Indoor heating</a:t>
            </a:r>
            <a:endParaRPr lang="en-US" sz="1800" dirty="0"/>
          </a:p>
          <a:p>
            <a:pPr lvl="1" algn="just">
              <a:lnSpc>
                <a:spcPct val="125000"/>
              </a:lnSpc>
              <a:spcBef>
                <a:spcPts val="0"/>
              </a:spcBef>
              <a:spcAft>
                <a:spcPts val="600"/>
              </a:spcAft>
              <a:buClr>
                <a:srgbClr val="9BBB59">
                  <a:lumMod val="75000"/>
                </a:srgbClr>
              </a:buClr>
            </a:pPr>
            <a:r>
              <a:rPr lang="en-US" sz="1800" dirty="0" smtClean="0"/>
              <a:t>Hot water (Rooms, Pools, etc.)</a:t>
            </a:r>
            <a:endParaRPr lang="sv-SE" sz="1800" dirty="0"/>
          </a:p>
        </p:txBody>
      </p:sp>
      <p:sp>
        <p:nvSpPr>
          <p:cNvPr id="3" name="TextBox 2"/>
          <p:cNvSpPr txBox="1"/>
          <p:nvPr/>
        </p:nvSpPr>
        <p:spPr>
          <a:xfrm>
            <a:off x="3131840" y="1449412"/>
            <a:ext cx="2520280" cy="1547540"/>
          </a:xfrm>
          <a:prstGeom prst="rect">
            <a:avLst/>
          </a:prstGeom>
          <a:noFill/>
        </p:spPr>
        <p:txBody>
          <a:bodyPr wrap="square" rtlCol="0">
            <a:spAutoFit/>
          </a:bodyPr>
          <a:lstStyle/>
          <a:p>
            <a:pPr marL="742950" lvl="1" indent="-285750" algn="just" defTabSz="457200">
              <a:lnSpc>
                <a:spcPct val="114000"/>
              </a:lnSpc>
              <a:spcAft>
                <a:spcPts val="600"/>
              </a:spcAft>
              <a:buClr>
                <a:schemeClr val="accent3">
                  <a:lumMod val="75000"/>
                </a:schemeClr>
              </a:buClr>
              <a:buFont typeface="Wingdings" pitchFamily="2" charset="2"/>
              <a:buChar char="§"/>
            </a:pPr>
            <a:r>
              <a:rPr lang="en-US" dirty="0" smtClean="0"/>
              <a:t>Cooking oil</a:t>
            </a:r>
            <a:endParaRPr lang="en-US" dirty="0"/>
          </a:p>
          <a:p>
            <a:pPr marL="742950" lvl="1" indent="-285750" algn="just" defTabSz="457200">
              <a:lnSpc>
                <a:spcPct val="114000"/>
              </a:lnSpc>
              <a:spcAft>
                <a:spcPts val="600"/>
              </a:spcAft>
              <a:buClr>
                <a:schemeClr val="accent3">
                  <a:lumMod val="75000"/>
                </a:schemeClr>
              </a:buClr>
              <a:buFont typeface="Wingdings" pitchFamily="2" charset="2"/>
              <a:buChar char="§"/>
            </a:pPr>
            <a:r>
              <a:rPr lang="en-US" dirty="0" smtClean="0"/>
              <a:t>Food waste</a:t>
            </a:r>
            <a:endParaRPr lang="en-US" dirty="0"/>
          </a:p>
          <a:p>
            <a:pPr marL="742950" lvl="1" indent="-285750" algn="just" defTabSz="457200">
              <a:lnSpc>
                <a:spcPct val="114000"/>
              </a:lnSpc>
              <a:spcAft>
                <a:spcPts val="600"/>
              </a:spcAft>
              <a:buClr>
                <a:schemeClr val="accent3">
                  <a:lumMod val="75000"/>
                </a:schemeClr>
              </a:buClr>
              <a:buFont typeface="Wingdings" pitchFamily="2" charset="2"/>
              <a:buChar char="§"/>
            </a:pPr>
            <a:r>
              <a:rPr lang="en-US" dirty="0" smtClean="0"/>
              <a:t>Sludge</a:t>
            </a:r>
            <a:endParaRPr lang="en-US" dirty="0"/>
          </a:p>
          <a:p>
            <a:pPr marL="285750" indent="-285750">
              <a:buFont typeface="Arial" pitchFamily="34" charset="0"/>
              <a:buChar char="•"/>
            </a:pPr>
            <a:endParaRPr lang="el-GR" dirty="0"/>
          </a:p>
        </p:txBody>
      </p:sp>
      <p:sp>
        <p:nvSpPr>
          <p:cNvPr id="5" name="TextBox 4"/>
          <p:cNvSpPr txBox="1"/>
          <p:nvPr/>
        </p:nvSpPr>
        <p:spPr>
          <a:xfrm>
            <a:off x="5868144" y="1443316"/>
            <a:ext cx="2520280" cy="1193596"/>
          </a:xfrm>
          <a:prstGeom prst="rect">
            <a:avLst/>
          </a:prstGeom>
          <a:noFill/>
        </p:spPr>
        <p:txBody>
          <a:bodyPr wrap="square" rtlCol="0">
            <a:spAutoFit/>
          </a:bodyPr>
          <a:lstStyle/>
          <a:p>
            <a:pPr marL="742950" lvl="1" indent="-285750" algn="just" defTabSz="457200">
              <a:lnSpc>
                <a:spcPct val="114000"/>
              </a:lnSpc>
              <a:spcAft>
                <a:spcPts val="600"/>
              </a:spcAft>
              <a:buClr>
                <a:schemeClr val="accent3">
                  <a:lumMod val="75000"/>
                </a:schemeClr>
              </a:buClr>
              <a:buFont typeface="Wingdings" pitchFamily="2" charset="2"/>
              <a:buChar char="§"/>
            </a:pPr>
            <a:r>
              <a:rPr lang="en-US" dirty="0"/>
              <a:t>Algae</a:t>
            </a:r>
          </a:p>
          <a:p>
            <a:pPr lvl="1" algn="just" defTabSz="457200">
              <a:lnSpc>
                <a:spcPct val="114000"/>
              </a:lnSpc>
              <a:spcAft>
                <a:spcPts val="600"/>
              </a:spcAft>
              <a:buClr>
                <a:schemeClr val="accent3">
                  <a:lumMod val="75000"/>
                </a:schemeClr>
              </a:buClr>
            </a:pPr>
            <a:r>
              <a:rPr lang="en-US" i="1" dirty="0" smtClean="0"/>
              <a:t>and many more …...</a:t>
            </a:r>
            <a:endParaRPr lang="en-US" i="1" dirty="0"/>
          </a:p>
          <a:p>
            <a:pPr>
              <a:lnSpc>
                <a:spcPct val="114000"/>
              </a:lnSpc>
            </a:pPr>
            <a:endParaRPr lang="el-GR" dirty="0"/>
          </a:p>
        </p:txBody>
      </p:sp>
      <p:sp>
        <p:nvSpPr>
          <p:cNvPr id="7" name="TextBox 6"/>
          <p:cNvSpPr txBox="1"/>
          <p:nvPr/>
        </p:nvSpPr>
        <p:spPr>
          <a:xfrm>
            <a:off x="4067944" y="5580773"/>
            <a:ext cx="2808312" cy="1193596"/>
          </a:xfrm>
          <a:prstGeom prst="rect">
            <a:avLst/>
          </a:prstGeom>
          <a:noFill/>
        </p:spPr>
        <p:txBody>
          <a:bodyPr wrap="square" rtlCol="0">
            <a:spAutoFit/>
          </a:bodyPr>
          <a:lstStyle/>
          <a:p>
            <a:pPr marL="742950" lvl="1" indent="-285750" algn="just" defTabSz="457200">
              <a:lnSpc>
                <a:spcPct val="114000"/>
              </a:lnSpc>
              <a:spcAft>
                <a:spcPts val="600"/>
              </a:spcAft>
              <a:buClr>
                <a:schemeClr val="accent3">
                  <a:lumMod val="75000"/>
                </a:schemeClr>
              </a:buClr>
              <a:buFont typeface="Wingdings" pitchFamily="2" charset="2"/>
              <a:buChar char="§"/>
            </a:pPr>
            <a:r>
              <a:rPr lang="en-US" dirty="0" smtClean="0"/>
              <a:t>Desalination</a:t>
            </a:r>
          </a:p>
          <a:p>
            <a:pPr marL="742950" lvl="1" indent="-285750" algn="just" defTabSz="457200">
              <a:lnSpc>
                <a:spcPct val="114000"/>
              </a:lnSpc>
              <a:spcAft>
                <a:spcPts val="600"/>
              </a:spcAft>
              <a:buClr>
                <a:schemeClr val="accent3">
                  <a:lumMod val="75000"/>
                </a:schemeClr>
              </a:buClr>
              <a:buFont typeface="Wingdings" pitchFamily="2" charset="2"/>
              <a:buChar char="§"/>
            </a:pPr>
            <a:r>
              <a:rPr lang="en-US" dirty="0" smtClean="0"/>
              <a:t>Drying of biomass </a:t>
            </a:r>
          </a:p>
          <a:p>
            <a:pPr marL="742950" lvl="1" indent="-285750" algn="just" defTabSz="457200">
              <a:lnSpc>
                <a:spcPct val="114000"/>
              </a:lnSpc>
              <a:spcAft>
                <a:spcPts val="600"/>
              </a:spcAft>
              <a:buClr>
                <a:schemeClr val="accent3">
                  <a:lumMod val="75000"/>
                </a:schemeClr>
              </a:buClr>
              <a:buFont typeface="Wingdings" pitchFamily="2" charset="2"/>
              <a:buChar char="§"/>
            </a:pPr>
            <a:endParaRPr lang="en-US" dirty="0"/>
          </a:p>
        </p:txBody>
      </p:sp>
      <p:sp>
        <p:nvSpPr>
          <p:cNvPr id="8" name="TextBox 7"/>
          <p:cNvSpPr txBox="1"/>
          <p:nvPr/>
        </p:nvSpPr>
        <p:spPr>
          <a:xfrm>
            <a:off x="6516216" y="5580773"/>
            <a:ext cx="2520280" cy="408125"/>
          </a:xfrm>
          <a:prstGeom prst="rect">
            <a:avLst/>
          </a:prstGeom>
          <a:noFill/>
        </p:spPr>
        <p:txBody>
          <a:bodyPr wrap="square" rtlCol="0">
            <a:spAutoFit/>
          </a:bodyPr>
          <a:lstStyle/>
          <a:p>
            <a:pPr lvl="1" algn="just" defTabSz="457200">
              <a:lnSpc>
                <a:spcPct val="114000"/>
              </a:lnSpc>
              <a:spcAft>
                <a:spcPts val="600"/>
              </a:spcAft>
              <a:buClr>
                <a:schemeClr val="accent3">
                  <a:lumMod val="75000"/>
                </a:schemeClr>
              </a:buClr>
            </a:pPr>
            <a:r>
              <a:rPr lang="en-US" i="1" dirty="0" smtClean="0"/>
              <a:t>and many more ……</a:t>
            </a:r>
            <a:endParaRPr lang="en-US" dirty="0"/>
          </a:p>
        </p:txBody>
      </p:sp>
      <p:sp>
        <p:nvSpPr>
          <p:cNvPr id="10" name="Title 1"/>
          <p:cNvSpPr>
            <a:spLocks noGrp="1"/>
          </p:cNvSpPr>
          <p:nvPr>
            <p:ph type="title"/>
          </p:nvPr>
        </p:nvSpPr>
        <p:spPr>
          <a:xfrm>
            <a:off x="855900" y="172232"/>
            <a:ext cx="8225955" cy="532881"/>
          </a:xfrm>
        </p:spPr>
        <p:txBody>
          <a:bodyPr/>
          <a:lstStyle/>
          <a:p>
            <a:r>
              <a:rPr lang="en-US" sz="2800" b="1" dirty="0" smtClean="0"/>
              <a:t>Sustainable Practices: Biomass Exploitation              </a:t>
            </a:r>
            <a:r>
              <a:rPr lang="en-US" sz="2000" b="1" dirty="0" smtClean="0"/>
              <a:t>(1/2)</a:t>
            </a:r>
            <a:endParaRPr lang="en-GB" sz="2400" b="1" dirty="0"/>
          </a:p>
        </p:txBody>
      </p:sp>
    </p:spTree>
    <p:extLst>
      <p:ext uri="{BB962C8B-B14F-4D97-AF65-F5344CB8AC3E}">
        <p14:creationId xmlns:p14="http://schemas.microsoft.com/office/powerpoint/2010/main" xmlns="" val="3112142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49911"/>
            <a:ext cx="8229600" cy="5486400"/>
          </a:xfrm>
        </p:spPr>
        <p:txBody>
          <a:bodyPr>
            <a:normAutofit lnSpcReduction="10000"/>
          </a:bodyPr>
          <a:lstStyle/>
          <a:p>
            <a:pPr algn="just">
              <a:lnSpc>
                <a:spcPct val="125000"/>
              </a:lnSpc>
              <a:spcBef>
                <a:spcPts val="600"/>
              </a:spcBef>
              <a:spcAft>
                <a:spcPts val="600"/>
              </a:spcAft>
            </a:pPr>
            <a:r>
              <a:rPr lang="en-US" dirty="0" smtClean="0"/>
              <a:t>Alternative investments</a:t>
            </a:r>
            <a:r>
              <a:rPr lang="en-US" b="0" dirty="0" smtClean="0"/>
              <a:t>*</a:t>
            </a:r>
            <a:r>
              <a:rPr lang="en-US" dirty="0" smtClean="0"/>
              <a:t>:</a:t>
            </a:r>
          </a:p>
          <a:p>
            <a:pPr lvl="1" algn="just">
              <a:lnSpc>
                <a:spcPct val="125000"/>
              </a:lnSpc>
              <a:spcBef>
                <a:spcPts val="0"/>
              </a:spcBef>
              <a:spcAft>
                <a:spcPts val="600"/>
              </a:spcAft>
            </a:pPr>
            <a:r>
              <a:rPr lang="en-US" sz="1800" dirty="0"/>
              <a:t>Construction of </a:t>
            </a:r>
            <a:r>
              <a:rPr lang="en-US" sz="1800" dirty="0" smtClean="0"/>
              <a:t>an anaerobic </a:t>
            </a:r>
            <a:r>
              <a:rPr lang="en-US" sz="1800" dirty="0"/>
              <a:t>digestion reactor </a:t>
            </a:r>
            <a:r>
              <a:rPr lang="en-US" sz="1800" dirty="0" smtClean="0"/>
              <a:t>(150 kW)</a:t>
            </a:r>
          </a:p>
          <a:p>
            <a:pPr lvl="2" algn="just">
              <a:lnSpc>
                <a:spcPct val="125000"/>
              </a:lnSpc>
              <a:spcBef>
                <a:spcPts val="0"/>
              </a:spcBef>
              <a:spcAft>
                <a:spcPts val="600"/>
              </a:spcAft>
            </a:pPr>
            <a:r>
              <a:rPr lang="en-US" sz="1600" dirty="0" smtClean="0"/>
              <a:t>Investment costs: </a:t>
            </a:r>
            <a:r>
              <a:rPr lang="en-US" sz="1600" dirty="0"/>
              <a:t>2.2 M</a:t>
            </a:r>
            <a:r>
              <a:rPr lang="en-US" sz="1600" dirty="0" smtClean="0"/>
              <a:t>€</a:t>
            </a:r>
          </a:p>
          <a:p>
            <a:pPr lvl="2" algn="just">
              <a:lnSpc>
                <a:spcPct val="125000"/>
              </a:lnSpc>
              <a:spcBef>
                <a:spcPts val="0"/>
              </a:spcBef>
              <a:spcAft>
                <a:spcPts val="600"/>
              </a:spcAft>
            </a:pPr>
            <a:r>
              <a:rPr lang="en-US" sz="1600" dirty="0" smtClean="0"/>
              <a:t>Annual operational costs: </a:t>
            </a:r>
            <a:r>
              <a:rPr lang="en-US" sz="1600" dirty="0"/>
              <a:t>110 k</a:t>
            </a:r>
            <a:r>
              <a:rPr lang="en-US" sz="1600" dirty="0" smtClean="0"/>
              <a:t>€</a:t>
            </a:r>
          </a:p>
          <a:p>
            <a:pPr lvl="2" algn="just">
              <a:lnSpc>
                <a:spcPct val="125000"/>
              </a:lnSpc>
              <a:spcBef>
                <a:spcPts val="0"/>
              </a:spcBef>
              <a:spcAft>
                <a:spcPts val="600"/>
              </a:spcAft>
            </a:pPr>
            <a:r>
              <a:rPr lang="en-US" sz="1600" dirty="0"/>
              <a:t>Investment </a:t>
            </a:r>
            <a:r>
              <a:rPr lang="en-US" sz="1600" dirty="0" smtClean="0"/>
              <a:t>amortization: 11 years</a:t>
            </a:r>
          </a:p>
          <a:p>
            <a:pPr lvl="2" algn="just">
              <a:lnSpc>
                <a:spcPct val="125000"/>
              </a:lnSpc>
              <a:spcBef>
                <a:spcPts val="0"/>
              </a:spcBef>
              <a:spcAft>
                <a:spcPts val="600"/>
              </a:spcAft>
            </a:pPr>
            <a:r>
              <a:rPr lang="en-US" sz="1600" dirty="0" smtClean="0"/>
              <a:t>Internal Rate of Return (IRR): 6.1%</a:t>
            </a:r>
          </a:p>
          <a:p>
            <a:pPr lvl="1" algn="just">
              <a:lnSpc>
                <a:spcPct val="125000"/>
              </a:lnSpc>
              <a:spcBef>
                <a:spcPts val="0"/>
              </a:spcBef>
              <a:spcAft>
                <a:spcPts val="600"/>
              </a:spcAft>
            </a:pPr>
            <a:r>
              <a:rPr lang="en-US" sz="1800" dirty="0" smtClean="0"/>
              <a:t>Construction </a:t>
            </a:r>
            <a:r>
              <a:rPr lang="en-US" sz="1800" dirty="0"/>
              <a:t>of </a:t>
            </a:r>
            <a:r>
              <a:rPr lang="en-US" sz="1800" dirty="0" smtClean="0"/>
              <a:t>a </a:t>
            </a:r>
            <a:r>
              <a:rPr lang="en-US" sz="1800" dirty="0"/>
              <a:t>biomass combustion </a:t>
            </a:r>
            <a:r>
              <a:rPr lang="en-US" sz="1800" dirty="0" smtClean="0"/>
              <a:t>plant (1 MW</a:t>
            </a:r>
            <a:r>
              <a:rPr lang="en-US" sz="1800" dirty="0"/>
              <a:t>)</a:t>
            </a:r>
          </a:p>
          <a:p>
            <a:pPr lvl="2" algn="just">
              <a:lnSpc>
                <a:spcPct val="125000"/>
              </a:lnSpc>
              <a:spcBef>
                <a:spcPts val="0"/>
              </a:spcBef>
              <a:spcAft>
                <a:spcPts val="600"/>
              </a:spcAft>
            </a:pPr>
            <a:r>
              <a:rPr lang="en-US" sz="1600" dirty="0"/>
              <a:t>Investment costs: </a:t>
            </a:r>
            <a:r>
              <a:rPr lang="en-US" sz="1600" dirty="0" smtClean="0"/>
              <a:t>5.5 </a:t>
            </a:r>
            <a:r>
              <a:rPr lang="en-US" sz="1600" dirty="0"/>
              <a:t>M€</a:t>
            </a:r>
          </a:p>
          <a:p>
            <a:pPr lvl="2" algn="just">
              <a:lnSpc>
                <a:spcPct val="125000"/>
              </a:lnSpc>
              <a:spcBef>
                <a:spcPts val="0"/>
              </a:spcBef>
              <a:spcAft>
                <a:spcPts val="600"/>
              </a:spcAft>
            </a:pPr>
            <a:r>
              <a:rPr lang="en-US" sz="1600" dirty="0"/>
              <a:t>Annual operational costs: </a:t>
            </a:r>
            <a:r>
              <a:rPr lang="en-US" sz="1600" dirty="0" smtClean="0"/>
              <a:t>670 </a:t>
            </a:r>
            <a:r>
              <a:rPr lang="en-US" sz="1600" dirty="0"/>
              <a:t>k€</a:t>
            </a:r>
          </a:p>
          <a:p>
            <a:pPr lvl="2" algn="just">
              <a:lnSpc>
                <a:spcPct val="125000"/>
              </a:lnSpc>
              <a:spcBef>
                <a:spcPts val="0"/>
              </a:spcBef>
              <a:spcAft>
                <a:spcPts val="600"/>
              </a:spcAft>
            </a:pPr>
            <a:r>
              <a:rPr lang="en-US" sz="1600" dirty="0"/>
              <a:t>Investment amortization: </a:t>
            </a:r>
            <a:r>
              <a:rPr lang="en-US" sz="1600" dirty="0" smtClean="0"/>
              <a:t>5 years</a:t>
            </a:r>
            <a:endParaRPr lang="en-US" sz="1600" dirty="0"/>
          </a:p>
          <a:p>
            <a:pPr lvl="2" algn="just">
              <a:lnSpc>
                <a:spcPct val="125000"/>
              </a:lnSpc>
              <a:spcBef>
                <a:spcPts val="0"/>
              </a:spcBef>
              <a:spcAft>
                <a:spcPts val="600"/>
              </a:spcAft>
            </a:pPr>
            <a:r>
              <a:rPr lang="en-US" sz="1600" dirty="0"/>
              <a:t>Internal Rate of Return (IRR): </a:t>
            </a:r>
            <a:r>
              <a:rPr lang="en-US" sz="1600" dirty="0" smtClean="0"/>
              <a:t>18.5%</a:t>
            </a:r>
            <a:endParaRPr lang="en-US" sz="1600" dirty="0"/>
          </a:p>
          <a:p>
            <a:pPr marL="914400" lvl="2" indent="0" algn="just">
              <a:lnSpc>
                <a:spcPct val="125000"/>
              </a:lnSpc>
              <a:spcBef>
                <a:spcPts val="0"/>
              </a:spcBef>
              <a:spcAft>
                <a:spcPts val="600"/>
              </a:spcAft>
              <a:buNone/>
            </a:pPr>
            <a:endParaRPr lang="en-US" sz="1600" dirty="0" smtClean="0"/>
          </a:p>
          <a:p>
            <a:pPr marL="768350" lvl="1" indent="-254000" algn="just">
              <a:lnSpc>
                <a:spcPct val="125000"/>
              </a:lnSpc>
              <a:spcBef>
                <a:spcPts val="0"/>
              </a:spcBef>
              <a:spcAft>
                <a:spcPts val="600"/>
              </a:spcAft>
              <a:buNone/>
              <a:tabLst>
                <a:tab pos="1168400" algn="l"/>
              </a:tabLst>
            </a:pPr>
            <a:r>
              <a:rPr lang="en-US" sz="1600" i="1" dirty="0" smtClean="0"/>
              <a:t>* 	only taking into account revenues from selling electric power to the </a:t>
            </a:r>
            <a:r>
              <a:rPr lang="sv-SE" sz="1600" i="1" dirty="0" smtClean="0"/>
              <a:t>Hellenic </a:t>
            </a:r>
            <a:r>
              <a:rPr lang="sv-SE" sz="1600" i="1" dirty="0"/>
              <a:t>Transmission System Operator S.A</a:t>
            </a:r>
            <a:r>
              <a:rPr lang="sv-SE" sz="1600" i="1" dirty="0" smtClean="0"/>
              <a:t>.,</a:t>
            </a:r>
            <a:r>
              <a:rPr lang="en-US" sz="1600" i="1" dirty="0" smtClean="0"/>
              <a:t> not heat production and use</a:t>
            </a:r>
          </a:p>
        </p:txBody>
      </p:sp>
      <p:sp>
        <p:nvSpPr>
          <p:cNvPr id="5" name="Title 1"/>
          <p:cNvSpPr>
            <a:spLocks noGrp="1"/>
          </p:cNvSpPr>
          <p:nvPr>
            <p:ph type="title"/>
          </p:nvPr>
        </p:nvSpPr>
        <p:spPr>
          <a:xfrm>
            <a:off x="855900" y="172232"/>
            <a:ext cx="8225955" cy="532881"/>
          </a:xfrm>
        </p:spPr>
        <p:txBody>
          <a:bodyPr/>
          <a:lstStyle/>
          <a:p>
            <a:r>
              <a:rPr lang="en-US" sz="2800" b="1" dirty="0" smtClean="0"/>
              <a:t>Sustainable Practices: Biomass Exploitation              </a:t>
            </a:r>
            <a:r>
              <a:rPr lang="en-US" sz="2000" b="1" dirty="0" smtClean="0"/>
              <a:t>(2/2)</a:t>
            </a:r>
            <a:endParaRPr lang="en-GB" sz="2400" b="1" dirty="0"/>
          </a:p>
        </p:txBody>
      </p:sp>
    </p:spTree>
    <p:extLst>
      <p:ext uri="{BB962C8B-B14F-4D97-AF65-F5344CB8AC3E}">
        <p14:creationId xmlns:p14="http://schemas.microsoft.com/office/powerpoint/2010/main" xmlns="" val="3628451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a:t>Tourism </a:t>
            </a:r>
            <a:r>
              <a:rPr lang="en-US" sz="2800" b="1" dirty="0" smtClean="0"/>
              <a:t>Education                                                           </a:t>
            </a:r>
            <a:r>
              <a:rPr lang="en-US" sz="2000" b="1" dirty="0" smtClean="0"/>
              <a:t>(1/8)</a:t>
            </a:r>
            <a:endParaRPr lang="en-GB" sz="2400" b="1" dirty="0"/>
          </a:p>
        </p:txBody>
      </p:sp>
      <p:sp>
        <p:nvSpPr>
          <p:cNvPr id="4" name="Content Placeholder 2"/>
          <p:cNvSpPr>
            <a:spLocks noGrp="1"/>
          </p:cNvSpPr>
          <p:nvPr>
            <p:ph idx="1"/>
          </p:nvPr>
        </p:nvSpPr>
        <p:spPr>
          <a:xfrm>
            <a:off x="457200" y="949911"/>
            <a:ext cx="8229600" cy="5486400"/>
          </a:xfrm>
        </p:spPr>
        <p:txBody>
          <a:bodyPr>
            <a:normAutofit/>
          </a:bodyPr>
          <a:lstStyle/>
          <a:p>
            <a:pPr algn="just">
              <a:spcBef>
                <a:spcPts val="600"/>
              </a:spcBef>
              <a:spcAft>
                <a:spcPts val="600"/>
              </a:spcAft>
            </a:pPr>
            <a:r>
              <a:rPr lang="en-US" dirty="0" smtClean="0"/>
              <a:t>Due to rapid developments and changes in the tourism industry, there is </a:t>
            </a:r>
            <a:r>
              <a:rPr lang="en-US" dirty="0">
                <a:solidFill>
                  <a:srgbClr val="00B050"/>
                </a:solidFill>
                <a:effectLst>
                  <a:outerShdw blurRad="38100" dist="38100" dir="2700000" algn="tl">
                    <a:srgbClr val="000000">
                      <a:alpha val="43137"/>
                    </a:srgbClr>
                  </a:outerShdw>
                </a:effectLst>
              </a:rPr>
              <a:t>a necessity for a continuous training </a:t>
            </a:r>
            <a:r>
              <a:rPr lang="en-US" dirty="0" smtClean="0"/>
              <a:t>and </a:t>
            </a:r>
            <a:r>
              <a:rPr lang="en-US" dirty="0">
                <a:solidFill>
                  <a:srgbClr val="00B050"/>
                </a:solidFill>
                <a:effectLst>
                  <a:outerShdw blurRad="38100" dist="38100" dir="2700000" algn="tl">
                    <a:srgbClr val="000000">
                      <a:alpha val="43137"/>
                    </a:srgbClr>
                  </a:outerShdw>
                </a:effectLst>
              </a:rPr>
              <a:t>education</a:t>
            </a:r>
            <a:r>
              <a:rPr lang="en-US" dirty="0" smtClean="0"/>
              <a:t> upon the latest trends</a:t>
            </a:r>
          </a:p>
          <a:p>
            <a:pPr algn="just">
              <a:spcBef>
                <a:spcPts val="600"/>
              </a:spcBef>
              <a:spcAft>
                <a:spcPts val="600"/>
              </a:spcAft>
            </a:pPr>
            <a:r>
              <a:rPr lang="en-US" dirty="0" smtClean="0"/>
              <a:t>Establishing a link between academia and business is one-way road for obtaining a competitive advantage in a demanding sector such as tourism industry</a:t>
            </a:r>
          </a:p>
          <a:p>
            <a:pPr algn="just">
              <a:spcBef>
                <a:spcPts val="600"/>
              </a:spcBef>
              <a:spcAft>
                <a:spcPts val="600"/>
              </a:spcAft>
            </a:pPr>
            <a:r>
              <a:rPr lang="en-US" dirty="0"/>
              <a:t>Tourism education began as a development of technical/vocational schools in </a:t>
            </a:r>
            <a:r>
              <a:rPr lang="en-US" dirty="0" smtClean="0"/>
              <a:t>Europe</a:t>
            </a:r>
            <a:endParaRPr lang="en-US" dirty="0"/>
          </a:p>
          <a:p>
            <a:pPr lvl="1" algn="just">
              <a:lnSpc>
                <a:spcPct val="125000"/>
              </a:lnSpc>
              <a:spcBef>
                <a:spcPts val="600"/>
              </a:spcBef>
              <a:spcAft>
                <a:spcPts val="600"/>
              </a:spcAft>
            </a:pPr>
            <a:r>
              <a:rPr lang="en-US" sz="2100" dirty="0"/>
              <a:t>These schools </a:t>
            </a:r>
            <a:r>
              <a:rPr lang="en-US" sz="2100" dirty="0" err="1"/>
              <a:t>emphasised</a:t>
            </a:r>
            <a:r>
              <a:rPr lang="en-US" sz="2100" dirty="0"/>
              <a:t> training in core competencies such as </a:t>
            </a:r>
            <a:r>
              <a:rPr lang="en-US" sz="2100" b="1" dirty="0">
                <a:solidFill>
                  <a:srgbClr val="00B050"/>
                </a:solidFill>
                <a:effectLst>
                  <a:outerShdw blurRad="38100" dist="38100" dir="2700000" algn="tl">
                    <a:srgbClr val="000000">
                      <a:alpha val="43137"/>
                    </a:srgbClr>
                  </a:outerShdw>
                </a:effectLst>
              </a:rPr>
              <a:t>hospitality, hotel management </a:t>
            </a:r>
            <a:r>
              <a:rPr lang="en-US" sz="2100" dirty="0"/>
              <a:t>and </a:t>
            </a:r>
            <a:r>
              <a:rPr lang="en-US" sz="2100" b="1" dirty="0">
                <a:solidFill>
                  <a:srgbClr val="00B050"/>
                </a:solidFill>
                <a:effectLst>
                  <a:outerShdw blurRad="38100" dist="38100" dir="2700000" algn="tl">
                    <a:srgbClr val="000000">
                      <a:alpha val="43137"/>
                    </a:srgbClr>
                  </a:outerShdw>
                </a:effectLst>
              </a:rPr>
              <a:t>related business </a:t>
            </a:r>
            <a:r>
              <a:rPr lang="en-US" sz="2100" b="1" dirty="0" smtClean="0">
                <a:solidFill>
                  <a:srgbClr val="00B050"/>
                </a:solidFill>
                <a:effectLst>
                  <a:outerShdw blurRad="38100" dist="38100" dir="2700000" algn="tl">
                    <a:srgbClr val="000000">
                      <a:alpha val="43137"/>
                    </a:srgbClr>
                  </a:outerShdw>
                </a:effectLst>
              </a:rPr>
              <a:t>skills</a:t>
            </a:r>
          </a:p>
          <a:p>
            <a:pPr algn="just">
              <a:lnSpc>
                <a:spcPct val="125000"/>
              </a:lnSpc>
              <a:spcBef>
                <a:spcPts val="600"/>
              </a:spcBef>
              <a:spcAft>
                <a:spcPts val="600"/>
              </a:spcAft>
            </a:pPr>
            <a:r>
              <a:rPr lang="en-US" dirty="0"/>
              <a:t>Interest and demand from the public and private sectors impelled </a:t>
            </a:r>
            <a:r>
              <a:rPr lang="en-US" dirty="0">
                <a:solidFill>
                  <a:srgbClr val="00B050"/>
                </a:solidFill>
                <a:effectLst>
                  <a:outerShdw blurRad="38100" dist="38100" dir="2700000" algn="tl">
                    <a:srgbClr val="000000">
                      <a:alpha val="43137"/>
                    </a:srgbClr>
                  </a:outerShdw>
                </a:effectLst>
              </a:rPr>
              <a:t>rapid growth of tourism studies</a:t>
            </a:r>
          </a:p>
          <a:p>
            <a:pPr lvl="1" algn="just">
              <a:lnSpc>
                <a:spcPct val="125000"/>
              </a:lnSpc>
              <a:spcBef>
                <a:spcPts val="600"/>
              </a:spcBef>
              <a:spcAft>
                <a:spcPts val="600"/>
              </a:spcAft>
            </a:pPr>
            <a:endParaRPr lang="en-US" sz="2100" b="1" dirty="0">
              <a:solidFill>
                <a:srgbClr val="00B050"/>
              </a:solidFill>
              <a:effectLst>
                <a:outerShdw blurRad="38100" dist="38100" dir="2700000" algn="tl">
                  <a:srgbClr val="000000">
                    <a:alpha val="43137"/>
                  </a:srgbClr>
                </a:outerShdw>
              </a:effectLst>
            </a:endParaRPr>
          </a:p>
          <a:p>
            <a:pPr algn="just">
              <a:spcBef>
                <a:spcPts val="600"/>
              </a:spcBef>
              <a:spcAft>
                <a:spcPts val="600"/>
              </a:spcAft>
            </a:pPr>
            <a:endParaRPr lang="en-US" dirty="0"/>
          </a:p>
          <a:p>
            <a:pPr marL="0" indent="0" algn="just">
              <a:lnSpc>
                <a:spcPct val="125000"/>
              </a:lnSpc>
              <a:spcBef>
                <a:spcPts val="600"/>
              </a:spcBef>
              <a:spcAft>
                <a:spcPts val="600"/>
              </a:spcAft>
              <a:buNone/>
            </a:pPr>
            <a:endParaRPr lang="en-US" sz="2200" i="1" dirty="0" smtClean="0"/>
          </a:p>
          <a:p>
            <a:pPr marL="0" indent="0" algn="ctr">
              <a:lnSpc>
                <a:spcPct val="125000"/>
              </a:lnSpc>
              <a:spcBef>
                <a:spcPts val="600"/>
              </a:spcBef>
              <a:spcAft>
                <a:spcPts val="600"/>
              </a:spcAft>
              <a:buNone/>
            </a:pPr>
            <a:endParaRPr lang="en-US" sz="2200" dirty="0" smtClean="0"/>
          </a:p>
          <a:p>
            <a:pPr algn="just">
              <a:lnSpc>
                <a:spcPct val="125000"/>
              </a:lnSpc>
              <a:spcBef>
                <a:spcPts val="600"/>
              </a:spcBef>
              <a:spcAft>
                <a:spcPts val="600"/>
              </a:spcAft>
            </a:pPr>
            <a:endParaRPr lang="en-US" sz="2200" dirty="0" smtClean="0">
              <a:solidFill>
                <a:schemeClr val="accent3"/>
              </a:solidFill>
              <a:effectLst>
                <a:outerShdw blurRad="38100" dist="38100" dir="2700000" algn="tl">
                  <a:srgbClr val="000000">
                    <a:alpha val="43137"/>
                  </a:srgbClr>
                </a:outerShdw>
              </a:effectLst>
            </a:endParaRPr>
          </a:p>
          <a:p>
            <a:pPr algn="just">
              <a:lnSpc>
                <a:spcPct val="125000"/>
              </a:lnSpc>
              <a:spcBef>
                <a:spcPts val="600"/>
              </a:spcBef>
              <a:spcAft>
                <a:spcPts val="600"/>
              </a:spcAft>
            </a:pPr>
            <a:endParaRPr lang="el-GR" sz="2200"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0931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a:t>Tourism </a:t>
            </a:r>
            <a:r>
              <a:rPr lang="en-US" sz="2800" b="1" dirty="0" smtClean="0"/>
              <a:t>Education                                                           </a:t>
            </a:r>
            <a:r>
              <a:rPr lang="en-US" sz="2000" b="1" dirty="0" smtClean="0"/>
              <a:t>(2/8)</a:t>
            </a:r>
            <a:endParaRPr lang="en-GB" b="1" dirty="0"/>
          </a:p>
        </p:txBody>
      </p:sp>
      <p:sp>
        <p:nvSpPr>
          <p:cNvPr id="4" name="Content Placeholder 2"/>
          <p:cNvSpPr>
            <a:spLocks noGrp="1"/>
          </p:cNvSpPr>
          <p:nvPr>
            <p:ph idx="1"/>
          </p:nvPr>
        </p:nvSpPr>
        <p:spPr>
          <a:xfrm>
            <a:off x="457200" y="949911"/>
            <a:ext cx="8229600" cy="5486400"/>
          </a:xfrm>
        </p:spPr>
        <p:txBody>
          <a:bodyPr>
            <a:normAutofit/>
          </a:bodyPr>
          <a:lstStyle/>
          <a:p>
            <a:pPr algn="just">
              <a:lnSpc>
                <a:spcPct val="125000"/>
              </a:lnSpc>
              <a:spcBef>
                <a:spcPts val="600"/>
              </a:spcBef>
              <a:spcAft>
                <a:spcPts val="600"/>
              </a:spcAft>
            </a:pPr>
            <a:endParaRPr lang="en-US" sz="2200" dirty="0" smtClean="0">
              <a:solidFill>
                <a:schemeClr val="accent3"/>
              </a:solidFill>
              <a:effectLst>
                <a:outerShdw blurRad="38100" dist="38100" dir="2700000" algn="tl">
                  <a:srgbClr val="000000">
                    <a:alpha val="43137"/>
                  </a:srgbClr>
                </a:outerShdw>
              </a:effectLst>
            </a:endParaRPr>
          </a:p>
          <a:p>
            <a:pPr algn="just">
              <a:lnSpc>
                <a:spcPct val="125000"/>
              </a:lnSpc>
              <a:spcBef>
                <a:spcPts val="600"/>
              </a:spcBef>
              <a:spcAft>
                <a:spcPts val="600"/>
              </a:spcAft>
            </a:pPr>
            <a:endParaRPr lang="el-GR" sz="2200" dirty="0">
              <a:solidFill>
                <a:schemeClr val="accent3"/>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810276"/>
            <a:ext cx="8229600" cy="54864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accent3">
                  <a:lumMod val="75000"/>
                </a:schemeClr>
              </a:buClr>
              <a:buSzPct val="75000"/>
              <a:buFont typeface="Wingdings" pitchFamily="2" charset="2"/>
              <a:buChar char="q"/>
              <a:defRPr sz="24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pitchFamily="2"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75000"/>
                </a:schemeClr>
              </a:buClr>
              <a:buFont typeface="Wingdings" pitchFamily="2" charset="2"/>
              <a:buChar char="ü"/>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25000"/>
              </a:lnSpc>
              <a:spcBef>
                <a:spcPts val="600"/>
              </a:spcBef>
              <a:spcAft>
                <a:spcPts val="600"/>
              </a:spcAft>
            </a:pPr>
            <a:r>
              <a:rPr lang="en-US" dirty="0" smtClean="0">
                <a:solidFill>
                  <a:srgbClr val="00B050"/>
                </a:solidFill>
                <a:effectLst>
                  <a:outerShdw blurRad="38100" dist="38100" dir="2700000" algn="tl">
                    <a:srgbClr val="000000">
                      <a:alpha val="43137"/>
                    </a:srgbClr>
                  </a:outerShdw>
                </a:effectLst>
              </a:rPr>
              <a:t>Development</a:t>
            </a:r>
            <a:r>
              <a:rPr lang="en-US" dirty="0"/>
              <a:t>, and </a:t>
            </a:r>
            <a:r>
              <a:rPr lang="en-US" dirty="0">
                <a:solidFill>
                  <a:srgbClr val="00B050"/>
                </a:solidFill>
                <a:effectLst>
                  <a:outerShdw blurRad="38100" dist="38100" dir="2700000" algn="tl">
                    <a:srgbClr val="000000">
                      <a:alpha val="43137"/>
                    </a:srgbClr>
                  </a:outerShdw>
                </a:effectLst>
              </a:rPr>
              <a:t>establishment</a:t>
            </a:r>
            <a:r>
              <a:rPr lang="en-US" dirty="0"/>
              <a:t>, of departments of travel </a:t>
            </a:r>
            <a:r>
              <a:rPr lang="en-US" dirty="0" smtClean="0"/>
              <a:t>and tourism </a:t>
            </a:r>
            <a:r>
              <a:rPr lang="en-US" dirty="0">
                <a:solidFill>
                  <a:srgbClr val="00B050"/>
                </a:solidFill>
                <a:effectLst>
                  <a:outerShdw blurRad="38100" dist="38100" dir="2700000" algn="tl">
                    <a:srgbClr val="000000">
                      <a:alpha val="43137"/>
                    </a:srgbClr>
                  </a:outerShdw>
                </a:effectLst>
              </a:rPr>
              <a:t>at institutions of higher education </a:t>
            </a:r>
            <a:r>
              <a:rPr lang="en-US" dirty="0"/>
              <a:t>in addition to technical schools</a:t>
            </a:r>
          </a:p>
          <a:p>
            <a:pPr algn="just">
              <a:lnSpc>
                <a:spcPct val="125000"/>
              </a:lnSpc>
              <a:spcBef>
                <a:spcPts val="600"/>
              </a:spcBef>
              <a:spcAft>
                <a:spcPts val="600"/>
              </a:spcAft>
            </a:pPr>
            <a:r>
              <a:rPr lang="en-US" dirty="0"/>
              <a:t>Debates over tourism </a:t>
            </a:r>
            <a:r>
              <a:rPr lang="en-US" dirty="0" err="1"/>
              <a:t>programmes</a:t>
            </a:r>
            <a:r>
              <a:rPr lang="en-US" dirty="0"/>
              <a:t> at universities appear to </a:t>
            </a:r>
            <a:r>
              <a:rPr lang="en-US" dirty="0" err="1"/>
              <a:t>centre</a:t>
            </a:r>
            <a:r>
              <a:rPr lang="en-US" dirty="0"/>
              <a:t> on </a:t>
            </a:r>
            <a:r>
              <a:rPr lang="en-US" dirty="0" smtClean="0"/>
              <a:t>the balance </a:t>
            </a:r>
            <a:r>
              <a:rPr lang="en-US" dirty="0"/>
              <a:t>between vocational and academic </a:t>
            </a:r>
            <a:r>
              <a:rPr lang="en-US" dirty="0" smtClean="0"/>
              <a:t>focus</a:t>
            </a:r>
          </a:p>
          <a:p>
            <a:pPr algn="just">
              <a:lnSpc>
                <a:spcPct val="125000"/>
              </a:lnSpc>
              <a:spcBef>
                <a:spcPts val="600"/>
              </a:spcBef>
              <a:spcAft>
                <a:spcPts val="600"/>
              </a:spcAft>
            </a:pPr>
            <a:r>
              <a:rPr lang="en-US" dirty="0">
                <a:solidFill>
                  <a:srgbClr val="00B050"/>
                </a:solidFill>
                <a:effectLst>
                  <a:outerShdw blurRad="38100" dist="38100" dir="2700000" algn="tl">
                    <a:srgbClr val="000000">
                      <a:alpha val="43137"/>
                    </a:srgbClr>
                  </a:outerShdw>
                </a:effectLst>
              </a:rPr>
              <a:t>Tourism courses in higher education </a:t>
            </a:r>
            <a:r>
              <a:rPr lang="en-US" dirty="0"/>
              <a:t>are </a:t>
            </a:r>
            <a:r>
              <a:rPr lang="en-US" dirty="0" smtClean="0"/>
              <a:t>often referred </a:t>
            </a:r>
            <a:r>
              <a:rPr lang="en-US" dirty="0"/>
              <a:t>to as </a:t>
            </a:r>
            <a:r>
              <a:rPr lang="en-US" dirty="0" smtClean="0"/>
              <a:t>vocational with </a:t>
            </a:r>
            <a:r>
              <a:rPr lang="en-US" dirty="0"/>
              <a:t>educators focusing on </a:t>
            </a:r>
            <a:r>
              <a:rPr lang="en-US" dirty="0">
                <a:solidFill>
                  <a:srgbClr val="00B050"/>
                </a:solidFill>
                <a:effectLst>
                  <a:outerShdw blurRad="38100" dist="38100" dir="2700000" algn="tl">
                    <a:srgbClr val="000000">
                      <a:alpha val="43137"/>
                    </a:srgbClr>
                  </a:outerShdw>
                </a:effectLst>
              </a:rPr>
              <a:t>producing skilled </a:t>
            </a:r>
            <a:r>
              <a:rPr lang="en-US" dirty="0" smtClean="0">
                <a:solidFill>
                  <a:srgbClr val="00B050"/>
                </a:solidFill>
                <a:effectLst>
                  <a:outerShdw blurRad="38100" dist="38100" dir="2700000" algn="tl">
                    <a:srgbClr val="000000">
                      <a:alpha val="43137"/>
                    </a:srgbClr>
                  </a:outerShdw>
                </a:effectLst>
              </a:rPr>
              <a:t>and knowledgeable </a:t>
            </a:r>
            <a:r>
              <a:rPr lang="en-US" dirty="0">
                <a:solidFill>
                  <a:srgbClr val="00B050"/>
                </a:solidFill>
                <a:effectLst>
                  <a:outerShdw blurRad="38100" dist="38100" dir="2700000" algn="tl">
                    <a:srgbClr val="000000">
                      <a:alpha val="43137"/>
                    </a:srgbClr>
                  </a:outerShdw>
                </a:effectLst>
              </a:rPr>
              <a:t>managerial personnel for the industry</a:t>
            </a:r>
            <a:r>
              <a:rPr lang="en-US" dirty="0" smtClean="0"/>
              <a:t>.</a:t>
            </a:r>
          </a:p>
          <a:p>
            <a:pPr algn="just">
              <a:lnSpc>
                <a:spcPct val="125000"/>
              </a:lnSpc>
              <a:spcBef>
                <a:spcPts val="600"/>
              </a:spcBef>
              <a:spcAft>
                <a:spcPts val="600"/>
              </a:spcAft>
            </a:pPr>
            <a:r>
              <a:rPr lang="en-US" dirty="0"/>
              <a:t>This emphasis has given short shrift to the value or meaning of tourism education</a:t>
            </a:r>
            <a:endParaRPr lang="en-US" sz="2100" dirty="0">
              <a:solidFill>
                <a:schemeClr val="accent3"/>
              </a:solidFill>
              <a:effectLst>
                <a:outerShdw blurRad="38100" dist="38100" dir="2700000" algn="tl">
                  <a:srgbClr val="000000">
                    <a:alpha val="43137"/>
                  </a:srgbClr>
                </a:outerShdw>
              </a:effectLst>
            </a:endParaRPr>
          </a:p>
          <a:p>
            <a:pPr algn="just">
              <a:lnSpc>
                <a:spcPct val="125000"/>
              </a:lnSpc>
              <a:spcBef>
                <a:spcPts val="600"/>
              </a:spcBef>
              <a:spcAft>
                <a:spcPts val="600"/>
              </a:spcAft>
            </a:pPr>
            <a:endParaRPr lang="el-GR" dirty="0"/>
          </a:p>
        </p:txBody>
      </p:sp>
    </p:spTree>
    <p:extLst>
      <p:ext uri="{BB962C8B-B14F-4D97-AF65-F5344CB8AC3E}">
        <p14:creationId xmlns:p14="http://schemas.microsoft.com/office/powerpoint/2010/main" xmlns="" val="3290398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49911"/>
            <a:ext cx="8229600" cy="5486400"/>
          </a:xfrm>
        </p:spPr>
        <p:txBody>
          <a:bodyPr>
            <a:normAutofit/>
          </a:bodyPr>
          <a:lstStyle/>
          <a:p>
            <a:pPr algn="just">
              <a:lnSpc>
                <a:spcPct val="125000"/>
              </a:lnSpc>
              <a:spcBef>
                <a:spcPts val="600"/>
              </a:spcBef>
              <a:spcAft>
                <a:spcPts val="600"/>
              </a:spcAft>
            </a:pPr>
            <a:endParaRPr lang="en-US" sz="2200" dirty="0" smtClean="0">
              <a:solidFill>
                <a:schemeClr val="accent3"/>
              </a:solidFill>
              <a:effectLst>
                <a:outerShdw blurRad="38100" dist="38100" dir="2700000" algn="tl">
                  <a:srgbClr val="000000">
                    <a:alpha val="43137"/>
                  </a:srgbClr>
                </a:outerShdw>
              </a:effectLst>
            </a:endParaRPr>
          </a:p>
          <a:p>
            <a:pPr algn="just">
              <a:lnSpc>
                <a:spcPct val="125000"/>
              </a:lnSpc>
              <a:spcBef>
                <a:spcPts val="600"/>
              </a:spcBef>
              <a:spcAft>
                <a:spcPts val="600"/>
              </a:spcAft>
            </a:pPr>
            <a:endParaRPr lang="el-GR" sz="2200" dirty="0">
              <a:solidFill>
                <a:schemeClr val="accent3"/>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810276"/>
            <a:ext cx="8229600" cy="5486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3">
                  <a:lumMod val="75000"/>
                </a:schemeClr>
              </a:buClr>
              <a:buSzPct val="75000"/>
              <a:buFont typeface="Wingdings" pitchFamily="2" charset="2"/>
              <a:buChar char="q"/>
              <a:defRPr sz="24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pitchFamily="2"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75000"/>
                </a:schemeClr>
              </a:buClr>
              <a:buFont typeface="Wingdings" pitchFamily="2" charset="2"/>
              <a:buChar char="ü"/>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25000"/>
              </a:lnSpc>
              <a:spcBef>
                <a:spcPts val="600"/>
              </a:spcBef>
              <a:spcAft>
                <a:spcPts val="600"/>
              </a:spcAft>
            </a:pPr>
            <a:endParaRPr lang="el-GR" dirty="0"/>
          </a:p>
        </p:txBody>
      </p:sp>
      <p:pic>
        <p:nvPicPr>
          <p:cNvPr id="5" name="Picture 7" descr="C:\Users\user\Desktop\parousiasn IHU_SD\logo4.gif"/>
          <p:cNvPicPr>
            <a:picLocks noChangeAspect="1" noChangeArrowheads="1"/>
          </p:cNvPicPr>
          <p:nvPr/>
        </p:nvPicPr>
        <p:blipFill>
          <a:blip r:embed="rId3">
            <a:extLst>
              <a:ext uri="{28A0092B-C50C-407E-A947-70E740481C1C}">
                <a14:useLocalDpi xmlns:a14="http://schemas.microsoft.com/office/drawing/2010/main" xmlns="" val="0"/>
              </a:ext>
            </a:extLst>
          </a:blip>
          <a:srcRect l="17088" r="1898"/>
          <a:stretch>
            <a:fillRect/>
          </a:stretch>
        </p:blipFill>
        <p:spPr bwMode="auto">
          <a:xfrm>
            <a:off x="0" y="4572000"/>
            <a:ext cx="9144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855900" y="172232"/>
            <a:ext cx="8225955" cy="532881"/>
          </a:xfrm>
        </p:spPr>
        <p:txBody>
          <a:bodyPr/>
          <a:lstStyle/>
          <a:p>
            <a:r>
              <a:rPr lang="en-US" sz="2800" b="1" dirty="0"/>
              <a:t>Tourism </a:t>
            </a:r>
            <a:r>
              <a:rPr lang="en-US" sz="2800" b="1" dirty="0" smtClean="0"/>
              <a:t>Education                                                           </a:t>
            </a:r>
            <a:r>
              <a:rPr lang="en-US" sz="2000" b="1" dirty="0" smtClean="0"/>
              <a:t>(3/8)</a:t>
            </a:r>
            <a:endParaRPr lang="en-GB" b="1" dirty="0"/>
          </a:p>
        </p:txBody>
      </p:sp>
      <p:sp>
        <p:nvSpPr>
          <p:cNvPr id="7" name="Sous-titre 2"/>
          <p:cNvSpPr txBox="1">
            <a:spLocks/>
          </p:cNvSpPr>
          <p:nvPr/>
        </p:nvSpPr>
        <p:spPr>
          <a:xfrm>
            <a:off x="165100" y="1571625"/>
            <a:ext cx="8667750" cy="4011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3">
                  <a:lumMod val="75000"/>
                </a:schemeClr>
              </a:buClr>
              <a:buSzPct val="75000"/>
              <a:buFont typeface="Wingdings" pitchFamily="2" charset="2"/>
              <a:buChar char="q"/>
              <a:defRPr sz="24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pitchFamily="2"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75000"/>
                </a:schemeClr>
              </a:buClr>
              <a:buFont typeface="Wingdings" pitchFamily="2" charset="2"/>
              <a:buChar char="ü"/>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l-GR" dirty="0" smtClean="0"/>
          </a:p>
          <a:p>
            <a:pPr marL="0" indent="0" algn="ctr">
              <a:buNone/>
              <a:defRPr/>
            </a:pPr>
            <a:r>
              <a:rPr lang="en-US" sz="4400" dirty="0" smtClean="0">
                <a:solidFill>
                  <a:srgbClr val="A8B503"/>
                </a:solidFill>
                <a:effectLst>
                  <a:outerShdw blurRad="38100" dist="38100" dir="2700000" algn="tl">
                    <a:srgbClr val="000000">
                      <a:alpha val="43137"/>
                    </a:srgbClr>
                  </a:outerShdw>
                </a:effectLst>
              </a:rPr>
              <a:t>MSc in </a:t>
            </a:r>
          </a:p>
          <a:p>
            <a:pPr marL="0" indent="0" algn="ctr">
              <a:buNone/>
              <a:defRPr/>
            </a:pPr>
            <a:r>
              <a:rPr lang="en-US" sz="4400" dirty="0" smtClean="0">
                <a:solidFill>
                  <a:srgbClr val="459949"/>
                </a:solidFill>
                <a:effectLst>
                  <a:outerShdw blurRad="38100" dist="38100" dir="2700000" algn="tl">
                    <a:srgbClr val="000000">
                      <a:alpha val="43137"/>
                    </a:srgbClr>
                  </a:outerShdw>
                </a:effectLst>
              </a:rPr>
              <a:t>Sustainable Development</a:t>
            </a:r>
            <a:endParaRPr lang="el-GR" sz="4400" dirty="0" smtClean="0">
              <a:solidFill>
                <a:srgbClr val="459949"/>
              </a:solidFill>
              <a:effectLst>
                <a:outerShdw blurRad="38100" dist="38100" dir="2700000" algn="tl">
                  <a:srgbClr val="000000">
                    <a:alpha val="43137"/>
                  </a:srgbClr>
                </a:outerShdw>
              </a:effectLst>
            </a:endParaRPr>
          </a:p>
          <a:p>
            <a:pPr>
              <a:defRPr/>
            </a:pPr>
            <a:endParaRPr lang="en-CA" sz="4000" dirty="0" smtClean="0"/>
          </a:p>
          <a:p>
            <a:pPr>
              <a:defRPr/>
            </a:pPr>
            <a:endParaRPr lang="en-CA" dirty="0" smtClean="0"/>
          </a:p>
          <a:p>
            <a:pPr>
              <a:defRPr/>
            </a:pPr>
            <a:endParaRPr lang="en-CA" dirty="0"/>
          </a:p>
        </p:txBody>
      </p:sp>
      <p:pic>
        <p:nvPicPr>
          <p:cNvPr id="9" name="Picture 22" descr="0041.jpg"/>
          <p:cNvPicPr>
            <a:picLocks noChangeAspect="1"/>
          </p:cNvPicPr>
          <p:nvPr/>
        </p:nvPicPr>
        <p:blipFill>
          <a:blip r:embed="rId4" cstate="email">
            <a:lum bright="10000" contrast="10000"/>
          </a:blip>
          <a:srcRect l="14604" r="20597"/>
          <a:stretch>
            <a:fillRect/>
          </a:stretch>
        </p:blipFill>
        <p:spPr>
          <a:xfrm>
            <a:off x="0" y="705113"/>
            <a:ext cx="9021171" cy="1205574"/>
          </a:xfrm>
          <a:prstGeom prst="rect">
            <a:avLst/>
          </a:prstGeom>
          <a:ln w="12700">
            <a:solidFill>
              <a:schemeClr val="accent3">
                <a:lumMod val="50000"/>
              </a:schemeClr>
            </a:solidFill>
          </a:ln>
          <a:effectLst>
            <a:reflection blurRad="6350" stA="50000" endA="300" endPos="55000" dir="5400000" sy="-100000" algn="bl" rotWithShape="0"/>
          </a:effectLst>
        </p:spPr>
      </p:pic>
    </p:spTree>
    <p:extLst>
      <p:ext uri="{BB962C8B-B14F-4D97-AF65-F5344CB8AC3E}">
        <p14:creationId xmlns:p14="http://schemas.microsoft.com/office/powerpoint/2010/main" xmlns="" val="3915408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49911"/>
            <a:ext cx="8229600" cy="5486400"/>
          </a:xfrm>
        </p:spPr>
        <p:txBody>
          <a:bodyPr>
            <a:normAutofit/>
          </a:bodyPr>
          <a:lstStyle/>
          <a:p>
            <a:pPr algn="just">
              <a:lnSpc>
                <a:spcPct val="125000"/>
              </a:lnSpc>
              <a:spcBef>
                <a:spcPts val="600"/>
              </a:spcBef>
              <a:spcAft>
                <a:spcPts val="600"/>
              </a:spcAft>
            </a:pPr>
            <a:endParaRPr lang="en-US" sz="2200" dirty="0" smtClean="0">
              <a:solidFill>
                <a:schemeClr val="accent3"/>
              </a:solidFill>
              <a:effectLst>
                <a:outerShdw blurRad="38100" dist="38100" dir="2700000" algn="tl">
                  <a:srgbClr val="000000">
                    <a:alpha val="43137"/>
                  </a:srgbClr>
                </a:outerShdw>
              </a:effectLst>
            </a:endParaRPr>
          </a:p>
          <a:p>
            <a:pPr algn="just">
              <a:lnSpc>
                <a:spcPct val="125000"/>
              </a:lnSpc>
              <a:spcBef>
                <a:spcPts val="600"/>
              </a:spcBef>
              <a:spcAft>
                <a:spcPts val="600"/>
              </a:spcAft>
            </a:pPr>
            <a:endParaRPr lang="el-GR" sz="2200" dirty="0">
              <a:solidFill>
                <a:schemeClr val="accent3"/>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810276"/>
            <a:ext cx="8229600" cy="5486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3">
                  <a:lumMod val="75000"/>
                </a:schemeClr>
              </a:buClr>
              <a:buSzPct val="75000"/>
              <a:buFont typeface="Wingdings" pitchFamily="2" charset="2"/>
              <a:buChar char="q"/>
              <a:defRPr sz="24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pitchFamily="2"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75000"/>
                </a:schemeClr>
              </a:buClr>
              <a:buFont typeface="Wingdings" pitchFamily="2" charset="2"/>
              <a:buChar char="ü"/>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The IHU MSc in Sustainable Development was designed to cover the need for rigorous training of business and organisations’ executives on the issues of sustainable development and the workings of the green economy </a:t>
            </a:r>
          </a:p>
          <a:p>
            <a:endParaRPr lang="en-GB" dirty="0" smtClean="0"/>
          </a:p>
          <a:p>
            <a:endParaRPr lang="en-GB" dirty="0" smtClean="0"/>
          </a:p>
          <a:p>
            <a:endParaRPr lang="en-GB" dirty="0" smtClean="0"/>
          </a:p>
          <a:p>
            <a:endParaRPr lang="en-GB" dirty="0"/>
          </a:p>
          <a:p>
            <a:r>
              <a:rPr lang="en-GB" dirty="0"/>
              <a:t>Emphasis is placed on the tourism </a:t>
            </a:r>
            <a:br>
              <a:rPr lang="en-GB" dirty="0"/>
            </a:br>
            <a:r>
              <a:rPr lang="en-GB" dirty="0"/>
              <a:t>industry due to its importance for</a:t>
            </a:r>
            <a:br>
              <a:rPr lang="en-GB" dirty="0"/>
            </a:br>
            <a:r>
              <a:rPr lang="en-GB" dirty="0"/>
              <a:t>the Greek economy and the region’s</a:t>
            </a:r>
            <a:br>
              <a:rPr lang="en-GB" dirty="0"/>
            </a:br>
            <a:r>
              <a:rPr lang="en-GB" dirty="0"/>
              <a:t>economic potential  </a:t>
            </a:r>
            <a:endParaRPr lang="el-GR" dirty="0"/>
          </a:p>
          <a:p>
            <a:pPr marL="0" indent="0" algn="just">
              <a:lnSpc>
                <a:spcPct val="125000"/>
              </a:lnSpc>
              <a:spcBef>
                <a:spcPts val="600"/>
              </a:spcBef>
              <a:spcAft>
                <a:spcPts val="600"/>
              </a:spcAft>
              <a:buNone/>
            </a:pPr>
            <a:endParaRPr lang="el-GR" dirty="0"/>
          </a:p>
        </p:txBody>
      </p:sp>
      <p:sp>
        <p:nvSpPr>
          <p:cNvPr id="5" name="Content Placeholder 2"/>
          <p:cNvSpPr txBox="1">
            <a:spLocks/>
          </p:cNvSpPr>
          <p:nvPr/>
        </p:nvSpPr>
        <p:spPr>
          <a:xfrm>
            <a:off x="214313" y="1428750"/>
            <a:ext cx="8751887" cy="50069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3">
                  <a:lumMod val="75000"/>
                </a:schemeClr>
              </a:buClr>
              <a:buSzPct val="75000"/>
              <a:buFont typeface="Wingdings" pitchFamily="2" charset="2"/>
              <a:buChar char="q"/>
              <a:defRPr sz="24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pitchFamily="2"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75000"/>
                </a:schemeClr>
              </a:buClr>
              <a:buFont typeface="Wingdings" pitchFamily="2" charset="2"/>
              <a:buChar char="ü"/>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l-GR" dirty="0" smtClean="0"/>
          </a:p>
        </p:txBody>
      </p:sp>
      <p:pic>
        <p:nvPicPr>
          <p:cNvPr id="7" name="Picture 2" descr="C:\Users\user\Desktop\parousiasn IHU_SD\logo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03983" y="3188184"/>
            <a:ext cx="3438525" cy="305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0519523">
            <a:off x="1021338" y="2896029"/>
            <a:ext cx="3611106" cy="388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97332" y="3114210"/>
            <a:ext cx="2590418" cy="818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855900" y="172232"/>
            <a:ext cx="8225955" cy="532881"/>
          </a:xfrm>
        </p:spPr>
        <p:txBody>
          <a:bodyPr/>
          <a:lstStyle/>
          <a:p>
            <a:r>
              <a:rPr lang="en-US" sz="2800" b="1" dirty="0"/>
              <a:t>Tourism </a:t>
            </a:r>
            <a:r>
              <a:rPr lang="en-US" sz="2800" b="1" dirty="0" smtClean="0"/>
              <a:t>Education                                                           </a:t>
            </a:r>
            <a:r>
              <a:rPr lang="en-US" sz="2000" b="1" dirty="0" smtClean="0"/>
              <a:t>(4/8)</a:t>
            </a:r>
            <a:endParaRPr lang="en-GB" b="1" dirty="0"/>
          </a:p>
        </p:txBody>
      </p:sp>
    </p:spTree>
    <p:extLst>
      <p:ext uri="{BB962C8B-B14F-4D97-AF65-F5344CB8AC3E}">
        <p14:creationId xmlns:p14="http://schemas.microsoft.com/office/powerpoint/2010/main" xmlns="" val="3878043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14313" y="1428750"/>
            <a:ext cx="8751887" cy="50069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3">
                  <a:lumMod val="75000"/>
                </a:schemeClr>
              </a:buClr>
              <a:buSzPct val="75000"/>
              <a:buFont typeface="Wingdings" pitchFamily="2" charset="2"/>
              <a:buChar char="q"/>
              <a:defRPr sz="24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pitchFamily="2"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75000"/>
                </a:schemeClr>
              </a:buClr>
              <a:buFont typeface="Wingdings" pitchFamily="2" charset="2"/>
              <a:buChar char="ü"/>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l-GR" dirty="0" smtClean="0"/>
          </a:p>
        </p:txBody>
      </p:sp>
      <p:graphicFrame>
        <p:nvGraphicFramePr>
          <p:cNvPr id="11" name="3 - Διάγραμμα"/>
          <p:cNvGraphicFramePr/>
          <p:nvPr>
            <p:extLst>
              <p:ext uri="{D42A27DB-BD31-4B8C-83A1-F6EECF244321}">
                <p14:modId xmlns:p14="http://schemas.microsoft.com/office/powerpoint/2010/main" xmlns="" val="1729846396"/>
              </p:ext>
            </p:extLst>
          </p:nvPr>
        </p:nvGraphicFramePr>
        <p:xfrm>
          <a:off x="142844" y="792123"/>
          <a:ext cx="9001156"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4590256" y="2047164"/>
            <a:ext cx="4491599" cy="4217158"/>
          </a:xfrm>
          <a:prstGeom prst="rect">
            <a:avLst/>
          </a:pr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7" name="Title 1"/>
          <p:cNvSpPr>
            <a:spLocks noGrp="1"/>
          </p:cNvSpPr>
          <p:nvPr>
            <p:ph type="title"/>
          </p:nvPr>
        </p:nvSpPr>
        <p:spPr>
          <a:xfrm>
            <a:off x="855900" y="172232"/>
            <a:ext cx="8225955" cy="532881"/>
          </a:xfrm>
        </p:spPr>
        <p:txBody>
          <a:bodyPr/>
          <a:lstStyle/>
          <a:p>
            <a:r>
              <a:rPr lang="en-US" sz="2800" b="1" dirty="0"/>
              <a:t>Tourism </a:t>
            </a:r>
            <a:r>
              <a:rPr lang="en-US" sz="2800" b="1" dirty="0" smtClean="0"/>
              <a:t>Education                                                           </a:t>
            </a:r>
            <a:r>
              <a:rPr lang="en-US" sz="2000" b="1" dirty="0" smtClean="0"/>
              <a:t>(5/8)</a:t>
            </a:r>
            <a:endParaRPr lang="en-GB" b="1" dirty="0"/>
          </a:p>
        </p:txBody>
      </p:sp>
    </p:spTree>
    <p:extLst>
      <p:ext uri="{BB962C8B-B14F-4D97-AF65-F5344CB8AC3E}">
        <p14:creationId xmlns:p14="http://schemas.microsoft.com/office/powerpoint/2010/main" xmlns="" val="95377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49911"/>
            <a:ext cx="8229600" cy="5486400"/>
          </a:xfrm>
        </p:spPr>
        <p:txBody>
          <a:bodyPr>
            <a:normAutofit fontScale="92500" lnSpcReduction="20000"/>
          </a:bodyPr>
          <a:lstStyle/>
          <a:p>
            <a:pPr algn="just">
              <a:lnSpc>
                <a:spcPct val="125000"/>
              </a:lnSpc>
              <a:spcBef>
                <a:spcPts val="600"/>
              </a:spcBef>
              <a:spcAft>
                <a:spcPts val="600"/>
              </a:spcAft>
            </a:pPr>
            <a:endParaRPr lang="en-US" sz="2200" dirty="0" smtClean="0">
              <a:solidFill>
                <a:schemeClr val="accent3"/>
              </a:solidFill>
              <a:effectLst>
                <a:outerShdw blurRad="38100" dist="38100" dir="2700000" algn="tl">
                  <a:srgbClr val="000000">
                    <a:alpha val="43137"/>
                  </a:srgbClr>
                </a:outerShdw>
              </a:effectLst>
            </a:endParaRPr>
          </a:p>
          <a:p>
            <a:pPr algn="just">
              <a:lnSpc>
                <a:spcPct val="125000"/>
              </a:lnSpc>
              <a:spcBef>
                <a:spcPts val="600"/>
              </a:spcBef>
              <a:spcAft>
                <a:spcPts val="600"/>
              </a:spcAft>
            </a:pPr>
            <a:endParaRPr lang="en-US" sz="2200" dirty="0" smtClean="0"/>
          </a:p>
          <a:p>
            <a:pPr algn="just">
              <a:lnSpc>
                <a:spcPct val="125000"/>
              </a:lnSpc>
              <a:spcBef>
                <a:spcPts val="600"/>
              </a:spcBef>
              <a:spcAft>
                <a:spcPts val="600"/>
              </a:spcAft>
            </a:pPr>
            <a:r>
              <a:rPr lang="en-GB" sz="2200" dirty="0" smtClean="0"/>
              <a:t>Introduction </a:t>
            </a:r>
            <a:r>
              <a:rPr lang="en-GB" sz="2200" dirty="0"/>
              <a:t>to Environmental Science </a:t>
            </a:r>
            <a:r>
              <a:rPr lang="en-GB" sz="2200" dirty="0" smtClean="0"/>
              <a:t>and </a:t>
            </a:r>
            <a:r>
              <a:rPr lang="en-GB" sz="2200" dirty="0"/>
              <a:t>Sustainable Development </a:t>
            </a:r>
          </a:p>
          <a:p>
            <a:pPr algn="just">
              <a:lnSpc>
                <a:spcPct val="125000"/>
              </a:lnSpc>
              <a:spcBef>
                <a:spcPts val="600"/>
              </a:spcBef>
              <a:spcAft>
                <a:spcPts val="600"/>
              </a:spcAft>
            </a:pPr>
            <a:r>
              <a:rPr lang="en-GB" sz="2200" dirty="0" smtClean="0"/>
              <a:t>Business </a:t>
            </a:r>
            <a:r>
              <a:rPr lang="en-GB" sz="2200" dirty="0"/>
              <a:t>and the </a:t>
            </a:r>
            <a:r>
              <a:rPr lang="en-GB" sz="2200" dirty="0" smtClean="0"/>
              <a:t>Environment</a:t>
            </a:r>
            <a:endParaRPr lang="en-GB" sz="2200" dirty="0"/>
          </a:p>
          <a:p>
            <a:pPr algn="just">
              <a:lnSpc>
                <a:spcPct val="125000"/>
              </a:lnSpc>
              <a:spcBef>
                <a:spcPts val="600"/>
              </a:spcBef>
              <a:spcAft>
                <a:spcPts val="600"/>
              </a:spcAft>
            </a:pPr>
            <a:r>
              <a:rPr lang="en-GB" sz="2200" dirty="0" smtClean="0"/>
              <a:t>Introduction </a:t>
            </a:r>
            <a:r>
              <a:rPr lang="en-GB" sz="2200" dirty="0"/>
              <a:t>to Environmental Economics and </a:t>
            </a:r>
            <a:r>
              <a:rPr lang="en-GB" sz="2200" dirty="0" smtClean="0"/>
              <a:t>Policy</a:t>
            </a:r>
            <a:endParaRPr lang="en-GB" sz="2200" dirty="0"/>
          </a:p>
          <a:p>
            <a:pPr algn="just">
              <a:lnSpc>
                <a:spcPct val="125000"/>
              </a:lnSpc>
              <a:spcBef>
                <a:spcPts val="600"/>
              </a:spcBef>
              <a:spcAft>
                <a:spcPts val="600"/>
              </a:spcAft>
            </a:pPr>
            <a:r>
              <a:rPr lang="en-GB" sz="2200" dirty="0" smtClean="0"/>
              <a:t>Strategic </a:t>
            </a:r>
            <a:r>
              <a:rPr lang="en-GB" sz="2200" dirty="0"/>
              <a:t>Planning and Environmental </a:t>
            </a:r>
            <a:r>
              <a:rPr lang="en-GB" sz="2200" dirty="0" smtClean="0"/>
              <a:t>Legislation</a:t>
            </a:r>
            <a:endParaRPr lang="en-GB" sz="2200" dirty="0"/>
          </a:p>
          <a:p>
            <a:pPr marL="0" indent="0" algn="ctr">
              <a:lnSpc>
                <a:spcPct val="125000"/>
              </a:lnSpc>
              <a:spcBef>
                <a:spcPts val="600"/>
              </a:spcBef>
              <a:spcAft>
                <a:spcPts val="600"/>
              </a:spcAft>
              <a:buNone/>
            </a:pPr>
            <a:r>
              <a:rPr lang="en-US" sz="2600" i="1" dirty="0" smtClean="0">
                <a:effectLst>
                  <a:outerShdw blurRad="38100" dist="38100" dir="2700000" algn="tl">
                    <a:srgbClr val="000000">
                      <a:alpha val="43137"/>
                    </a:srgbClr>
                  </a:outerShdw>
                </a:effectLst>
              </a:rPr>
              <a:t>Required Courses</a:t>
            </a:r>
            <a:endParaRPr lang="en-GB" sz="2600" i="1" dirty="0" smtClean="0">
              <a:effectLst>
                <a:outerShdw blurRad="38100" dist="38100" dir="2700000" algn="tl">
                  <a:srgbClr val="000000">
                    <a:alpha val="43137"/>
                  </a:srgbClr>
                </a:outerShdw>
              </a:effectLst>
            </a:endParaRPr>
          </a:p>
          <a:p>
            <a:pPr algn="just">
              <a:lnSpc>
                <a:spcPct val="125000"/>
              </a:lnSpc>
              <a:spcBef>
                <a:spcPts val="600"/>
              </a:spcBef>
              <a:spcAft>
                <a:spcPts val="600"/>
              </a:spcAft>
            </a:pPr>
            <a:r>
              <a:rPr lang="en-GB" sz="2200" dirty="0" smtClean="0"/>
              <a:t>Sustainable Tourism Planning</a:t>
            </a:r>
          </a:p>
          <a:p>
            <a:pPr algn="just">
              <a:lnSpc>
                <a:spcPct val="125000"/>
              </a:lnSpc>
              <a:spcBef>
                <a:spcPts val="600"/>
              </a:spcBef>
              <a:spcAft>
                <a:spcPts val="600"/>
              </a:spcAft>
            </a:pPr>
            <a:r>
              <a:rPr lang="en-GB" sz="2200" dirty="0" smtClean="0"/>
              <a:t>Strategic </a:t>
            </a:r>
            <a:r>
              <a:rPr lang="en-GB" sz="2200" dirty="0"/>
              <a:t>Marketing for Sustainable </a:t>
            </a:r>
            <a:r>
              <a:rPr lang="en-GB" sz="2200" dirty="0" smtClean="0"/>
              <a:t>Tourism</a:t>
            </a:r>
            <a:endParaRPr lang="en-GB" sz="2200" dirty="0"/>
          </a:p>
          <a:p>
            <a:pPr algn="just">
              <a:lnSpc>
                <a:spcPct val="125000"/>
              </a:lnSpc>
              <a:spcBef>
                <a:spcPts val="600"/>
              </a:spcBef>
              <a:spcAft>
                <a:spcPts val="600"/>
              </a:spcAft>
            </a:pPr>
            <a:r>
              <a:rPr lang="en-GB" sz="2200" dirty="0" smtClean="0"/>
              <a:t>The </a:t>
            </a:r>
            <a:r>
              <a:rPr lang="en-GB" sz="2200" dirty="0"/>
              <a:t>economics of sustainable tourism </a:t>
            </a:r>
          </a:p>
          <a:p>
            <a:pPr algn="just">
              <a:lnSpc>
                <a:spcPct val="125000"/>
              </a:lnSpc>
              <a:spcBef>
                <a:spcPts val="600"/>
              </a:spcBef>
              <a:spcAft>
                <a:spcPts val="600"/>
              </a:spcAft>
            </a:pPr>
            <a:r>
              <a:rPr lang="en-GB" sz="2200" dirty="0" smtClean="0"/>
              <a:t>Quantitative </a:t>
            </a:r>
            <a:r>
              <a:rPr lang="en-GB" sz="2200" dirty="0"/>
              <a:t>and Research </a:t>
            </a:r>
            <a:r>
              <a:rPr lang="en-GB" sz="2200" dirty="0" smtClean="0"/>
              <a:t>Methods</a:t>
            </a:r>
            <a:endParaRPr lang="en-GB" sz="2200" dirty="0"/>
          </a:p>
        </p:txBody>
      </p:sp>
      <p:sp>
        <p:nvSpPr>
          <p:cNvPr id="6" name="Content Placeholder 2"/>
          <p:cNvSpPr txBox="1">
            <a:spLocks/>
          </p:cNvSpPr>
          <p:nvPr/>
        </p:nvSpPr>
        <p:spPr>
          <a:xfrm>
            <a:off x="457200" y="810276"/>
            <a:ext cx="8229600" cy="5486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3">
                  <a:lumMod val="75000"/>
                </a:schemeClr>
              </a:buClr>
              <a:buSzPct val="75000"/>
              <a:buFont typeface="Wingdings" pitchFamily="2" charset="2"/>
              <a:buChar char="q"/>
              <a:defRPr sz="24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pitchFamily="2"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75000"/>
                </a:schemeClr>
              </a:buClr>
              <a:buFont typeface="Wingdings" pitchFamily="2" charset="2"/>
              <a:buChar char="ü"/>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5000"/>
              </a:lnSpc>
              <a:spcBef>
                <a:spcPts val="600"/>
              </a:spcBef>
              <a:spcAft>
                <a:spcPts val="600"/>
              </a:spcAft>
              <a:buNone/>
            </a:pPr>
            <a:r>
              <a:rPr lang="en-US" sz="2800" dirty="0" smtClean="0">
                <a:solidFill>
                  <a:srgbClr val="00B050"/>
                </a:solidFill>
                <a:effectLst>
                  <a:outerShdw blurRad="38100" dist="38100" dir="2700000" algn="tl">
                    <a:srgbClr val="000000">
                      <a:alpha val="43137"/>
                    </a:srgbClr>
                  </a:outerShdw>
                </a:effectLst>
              </a:rPr>
              <a:t>Sustainable Tourism </a:t>
            </a:r>
          </a:p>
          <a:p>
            <a:pPr marL="0" indent="0" algn="ctr">
              <a:lnSpc>
                <a:spcPct val="125000"/>
              </a:lnSpc>
              <a:spcBef>
                <a:spcPts val="600"/>
              </a:spcBef>
              <a:spcAft>
                <a:spcPts val="600"/>
              </a:spcAft>
              <a:buNone/>
            </a:pPr>
            <a:r>
              <a:rPr lang="en-US" i="1" dirty="0" smtClean="0">
                <a:effectLst>
                  <a:outerShdw blurRad="38100" dist="38100" dir="2700000" algn="tl">
                    <a:srgbClr val="000000">
                      <a:alpha val="43137"/>
                    </a:srgbClr>
                  </a:outerShdw>
                </a:effectLst>
              </a:rPr>
              <a:t>MSc’s Core Courses</a:t>
            </a:r>
            <a:endParaRPr lang="el-GR" i="1" dirty="0">
              <a:effectLst>
                <a:outerShdw blurRad="38100" dist="38100" dir="2700000" algn="tl">
                  <a:srgbClr val="000000">
                    <a:alpha val="43137"/>
                  </a:srgbClr>
                </a:outerShdw>
              </a:effectLst>
            </a:endParaRPr>
          </a:p>
        </p:txBody>
      </p:sp>
      <p:pic>
        <p:nvPicPr>
          <p:cNvPr id="4100" name="Picture 4" descr="http://t0.gstatic.com/images?q=tbn:ANd9GcQqpmden_Iw_R_3c_3FXv_ehlinMiDXsh7Q-Izs0tReWLr8HTzlr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45389" y="4643306"/>
            <a:ext cx="2305294" cy="2214694"/>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descr="http://t2.gstatic.com/images?q=tbn:ANd9GcS_jTeQ2QFiptAdKg0dSIpDiehSWtyB4m-U0dkx592pyJ2Y3C7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75716" y="2372094"/>
            <a:ext cx="1844639" cy="227121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p:cNvSpPr>
            <a:spLocks noGrp="1"/>
          </p:cNvSpPr>
          <p:nvPr>
            <p:ph type="title"/>
          </p:nvPr>
        </p:nvSpPr>
        <p:spPr>
          <a:xfrm>
            <a:off x="855900" y="172232"/>
            <a:ext cx="8225955" cy="532881"/>
          </a:xfrm>
        </p:spPr>
        <p:txBody>
          <a:bodyPr/>
          <a:lstStyle/>
          <a:p>
            <a:r>
              <a:rPr lang="en-US" sz="2800" b="1" dirty="0"/>
              <a:t>Tourism </a:t>
            </a:r>
            <a:r>
              <a:rPr lang="en-US" sz="2800" b="1" dirty="0" smtClean="0"/>
              <a:t>Education                                                           </a:t>
            </a:r>
            <a:r>
              <a:rPr lang="en-US" sz="2000" b="1" dirty="0" smtClean="0"/>
              <a:t>(6/8)</a:t>
            </a:r>
            <a:endParaRPr lang="en-GB" b="1" dirty="0"/>
          </a:p>
        </p:txBody>
      </p:sp>
    </p:spTree>
    <p:extLst>
      <p:ext uri="{BB962C8B-B14F-4D97-AF65-F5344CB8AC3E}">
        <p14:creationId xmlns:p14="http://schemas.microsoft.com/office/powerpoint/2010/main" xmlns="" val="1692058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49911"/>
            <a:ext cx="8229600" cy="5486400"/>
          </a:xfrm>
        </p:spPr>
        <p:txBody>
          <a:bodyPr>
            <a:normAutofit fontScale="92500" lnSpcReduction="10000"/>
          </a:bodyPr>
          <a:lstStyle/>
          <a:p>
            <a:pPr algn="just">
              <a:lnSpc>
                <a:spcPct val="125000"/>
              </a:lnSpc>
              <a:spcBef>
                <a:spcPts val="600"/>
              </a:spcBef>
              <a:spcAft>
                <a:spcPts val="600"/>
              </a:spcAft>
            </a:pPr>
            <a:endParaRPr lang="en-US" sz="2200" dirty="0" smtClean="0">
              <a:solidFill>
                <a:schemeClr val="accent3"/>
              </a:solidFill>
              <a:effectLst>
                <a:outerShdw blurRad="38100" dist="38100" dir="2700000" algn="tl">
                  <a:srgbClr val="000000">
                    <a:alpha val="43137"/>
                  </a:srgbClr>
                </a:outerShdw>
              </a:effectLst>
            </a:endParaRPr>
          </a:p>
          <a:p>
            <a:pPr algn="just">
              <a:lnSpc>
                <a:spcPct val="125000"/>
              </a:lnSpc>
              <a:spcBef>
                <a:spcPts val="600"/>
              </a:spcBef>
              <a:spcAft>
                <a:spcPts val="600"/>
              </a:spcAft>
            </a:pPr>
            <a:endParaRPr lang="en-US" sz="2200" dirty="0" smtClean="0"/>
          </a:p>
          <a:p>
            <a:pPr algn="just">
              <a:lnSpc>
                <a:spcPct val="125000"/>
              </a:lnSpc>
              <a:spcBef>
                <a:spcPts val="600"/>
              </a:spcBef>
              <a:spcAft>
                <a:spcPts val="600"/>
              </a:spcAft>
            </a:pPr>
            <a:r>
              <a:rPr lang="en-GB" sz="2200" dirty="0" smtClean="0"/>
              <a:t>Alternative </a:t>
            </a:r>
            <a:r>
              <a:rPr lang="en-GB" sz="2200" dirty="0"/>
              <a:t>Tourism </a:t>
            </a:r>
          </a:p>
          <a:p>
            <a:pPr algn="just">
              <a:lnSpc>
                <a:spcPct val="125000"/>
              </a:lnSpc>
              <a:spcBef>
                <a:spcPts val="600"/>
              </a:spcBef>
              <a:spcAft>
                <a:spcPts val="600"/>
              </a:spcAft>
            </a:pPr>
            <a:r>
              <a:rPr lang="en-GB" sz="2200" dirty="0" smtClean="0"/>
              <a:t>Destination </a:t>
            </a:r>
            <a:r>
              <a:rPr lang="en-GB" sz="2200" dirty="0"/>
              <a:t>and Event </a:t>
            </a:r>
            <a:r>
              <a:rPr lang="en-GB" sz="2200" dirty="0" smtClean="0"/>
              <a:t>Development</a:t>
            </a:r>
            <a:endParaRPr lang="en-GB" sz="2200" dirty="0"/>
          </a:p>
          <a:p>
            <a:pPr algn="just">
              <a:lnSpc>
                <a:spcPct val="125000"/>
              </a:lnSpc>
              <a:spcBef>
                <a:spcPts val="600"/>
              </a:spcBef>
              <a:spcAft>
                <a:spcPts val="600"/>
              </a:spcAft>
            </a:pPr>
            <a:r>
              <a:rPr lang="en-GB" sz="2200" dirty="0" smtClean="0"/>
              <a:t>Strategic </a:t>
            </a:r>
            <a:r>
              <a:rPr lang="en-GB" sz="2200" dirty="0"/>
              <a:t>Management in the Hospitality and </a:t>
            </a:r>
            <a:r>
              <a:rPr lang="en-GB" sz="2200" dirty="0" smtClean="0"/>
              <a:t>Tourism</a:t>
            </a:r>
            <a:endParaRPr lang="en-GB" sz="2200" dirty="0"/>
          </a:p>
          <a:p>
            <a:pPr algn="just">
              <a:lnSpc>
                <a:spcPct val="125000"/>
              </a:lnSpc>
              <a:spcBef>
                <a:spcPts val="600"/>
              </a:spcBef>
              <a:spcAft>
                <a:spcPts val="600"/>
              </a:spcAft>
            </a:pPr>
            <a:r>
              <a:rPr lang="en-US" sz="2200" dirty="0"/>
              <a:t>T</a:t>
            </a:r>
            <a:r>
              <a:rPr lang="en-GB" sz="2200" dirty="0" err="1" smtClean="0"/>
              <a:t>echnological</a:t>
            </a:r>
            <a:r>
              <a:rPr lang="en-GB" sz="2200" dirty="0" smtClean="0"/>
              <a:t> </a:t>
            </a:r>
            <a:r>
              <a:rPr lang="en-GB" sz="2200" dirty="0"/>
              <a:t>Innovation in Tourism and </a:t>
            </a:r>
            <a:r>
              <a:rPr lang="en-GB" sz="2200" dirty="0" smtClean="0"/>
              <a:t>Hospitality</a:t>
            </a:r>
          </a:p>
          <a:p>
            <a:pPr algn="just">
              <a:lnSpc>
                <a:spcPct val="125000"/>
              </a:lnSpc>
              <a:spcBef>
                <a:spcPts val="600"/>
              </a:spcBef>
              <a:spcAft>
                <a:spcPts val="600"/>
              </a:spcAft>
            </a:pPr>
            <a:r>
              <a:rPr lang="en-GB" sz="2200" dirty="0" smtClean="0"/>
              <a:t>Climate </a:t>
            </a:r>
            <a:r>
              <a:rPr lang="en-GB" sz="2200" dirty="0"/>
              <a:t>change adaptation of the tourism </a:t>
            </a:r>
            <a:r>
              <a:rPr lang="en-GB" sz="2200" dirty="0" smtClean="0"/>
              <a:t>industry</a:t>
            </a:r>
            <a:endParaRPr lang="en-GB" sz="2200" dirty="0"/>
          </a:p>
          <a:p>
            <a:pPr algn="just">
              <a:lnSpc>
                <a:spcPct val="125000"/>
              </a:lnSpc>
              <a:spcBef>
                <a:spcPts val="600"/>
              </a:spcBef>
              <a:spcAft>
                <a:spcPts val="600"/>
              </a:spcAft>
            </a:pPr>
            <a:r>
              <a:rPr lang="en-GB" sz="2200" dirty="0" smtClean="0"/>
              <a:t>Tourist </a:t>
            </a:r>
            <a:r>
              <a:rPr lang="en-GB" sz="2200" dirty="0"/>
              <a:t>Consumer </a:t>
            </a:r>
            <a:r>
              <a:rPr lang="en-GB" sz="2200" dirty="0" smtClean="0"/>
              <a:t>Behaviour</a:t>
            </a:r>
            <a:endParaRPr lang="en-GB" sz="2200" dirty="0"/>
          </a:p>
          <a:p>
            <a:pPr algn="just">
              <a:lnSpc>
                <a:spcPct val="125000"/>
              </a:lnSpc>
              <a:spcBef>
                <a:spcPts val="600"/>
              </a:spcBef>
              <a:spcAft>
                <a:spcPts val="600"/>
              </a:spcAft>
            </a:pPr>
            <a:r>
              <a:rPr lang="en-GB" sz="2200" dirty="0" smtClean="0"/>
              <a:t>Contemporary </a:t>
            </a:r>
            <a:r>
              <a:rPr lang="en-GB" sz="2200" dirty="0"/>
              <a:t>Issues in Global </a:t>
            </a:r>
            <a:r>
              <a:rPr lang="en-GB" sz="2200" dirty="0" smtClean="0"/>
              <a:t>Tourism</a:t>
            </a:r>
            <a:endParaRPr lang="en-GB" sz="2200" dirty="0"/>
          </a:p>
          <a:p>
            <a:pPr algn="just">
              <a:lnSpc>
                <a:spcPct val="125000"/>
              </a:lnSpc>
              <a:spcBef>
                <a:spcPts val="600"/>
              </a:spcBef>
              <a:spcAft>
                <a:spcPts val="600"/>
              </a:spcAft>
            </a:pPr>
            <a:r>
              <a:rPr lang="en-GB" sz="2200" dirty="0" smtClean="0"/>
              <a:t>Entrepreneurship </a:t>
            </a:r>
            <a:r>
              <a:rPr lang="en-GB" sz="2200" dirty="0"/>
              <a:t>in Tourism and </a:t>
            </a:r>
            <a:r>
              <a:rPr lang="en-GB" sz="2200" dirty="0" smtClean="0"/>
              <a:t>Hospitality</a:t>
            </a:r>
            <a:endParaRPr lang="en-GB" sz="2200" dirty="0"/>
          </a:p>
          <a:p>
            <a:pPr algn="just">
              <a:lnSpc>
                <a:spcPct val="125000"/>
              </a:lnSpc>
              <a:spcBef>
                <a:spcPts val="600"/>
              </a:spcBef>
              <a:spcAft>
                <a:spcPts val="600"/>
              </a:spcAft>
            </a:pPr>
            <a:r>
              <a:rPr lang="en-US" sz="2200" dirty="0"/>
              <a:t>T</a:t>
            </a:r>
            <a:r>
              <a:rPr lang="en-GB" sz="2200" dirty="0" err="1" smtClean="0"/>
              <a:t>opics</a:t>
            </a:r>
            <a:r>
              <a:rPr lang="en-GB" sz="2200" dirty="0" smtClean="0"/>
              <a:t> </a:t>
            </a:r>
            <a:r>
              <a:rPr lang="en-GB" sz="2200" dirty="0"/>
              <a:t>in Sustainable Development)</a:t>
            </a:r>
          </a:p>
        </p:txBody>
      </p:sp>
      <p:sp>
        <p:nvSpPr>
          <p:cNvPr id="6" name="Content Placeholder 2"/>
          <p:cNvSpPr txBox="1">
            <a:spLocks/>
          </p:cNvSpPr>
          <p:nvPr/>
        </p:nvSpPr>
        <p:spPr>
          <a:xfrm>
            <a:off x="457200" y="810276"/>
            <a:ext cx="8229600" cy="5486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3">
                  <a:lumMod val="75000"/>
                </a:schemeClr>
              </a:buClr>
              <a:buSzPct val="75000"/>
              <a:buFont typeface="Wingdings" pitchFamily="2" charset="2"/>
              <a:buChar char="q"/>
              <a:defRPr sz="24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pitchFamily="2"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75000"/>
                </a:schemeClr>
              </a:buClr>
              <a:buFont typeface="Wingdings" pitchFamily="2" charset="2"/>
              <a:buChar char="ü"/>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5000"/>
              </a:lnSpc>
              <a:spcBef>
                <a:spcPts val="600"/>
              </a:spcBef>
              <a:spcAft>
                <a:spcPts val="600"/>
              </a:spcAft>
              <a:buNone/>
            </a:pPr>
            <a:r>
              <a:rPr lang="en-US" sz="2800" dirty="0">
                <a:solidFill>
                  <a:srgbClr val="00B050"/>
                </a:solidFill>
                <a:effectLst>
                  <a:outerShdw blurRad="38100" dist="38100" dir="2700000" algn="tl">
                    <a:srgbClr val="000000">
                      <a:alpha val="43137"/>
                    </a:srgbClr>
                  </a:outerShdw>
                </a:effectLst>
              </a:rPr>
              <a:t>Sustainable Tourism </a:t>
            </a:r>
          </a:p>
          <a:p>
            <a:pPr marL="0" indent="0" algn="ctr">
              <a:lnSpc>
                <a:spcPct val="125000"/>
              </a:lnSpc>
              <a:spcBef>
                <a:spcPts val="600"/>
              </a:spcBef>
              <a:spcAft>
                <a:spcPts val="600"/>
              </a:spcAft>
              <a:buNone/>
            </a:pPr>
            <a:r>
              <a:rPr lang="en-US" i="1" dirty="0">
                <a:effectLst>
                  <a:outerShdw blurRad="38100" dist="38100" dir="2700000" algn="tl">
                    <a:srgbClr val="000000">
                      <a:alpha val="43137"/>
                    </a:srgbClr>
                  </a:outerShdw>
                </a:effectLst>
              </a:rPr>
              <a:t>Elective courses</a:t>
            </a:r>
          </a:p>
        </p:txBody>
      </p:sp>
      <p:pic>
        <p:nvPicPr>
          <p:cNvPr id="4100" name="Picture 4" descr="http://t0.gstatic.com/images?q=tbn:ANd9GcQqpmden_Iw_R_3c_3FXv_ehlinMiDXsh7Q-Izs0tReWLr8HTzlr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42670" y="3974625"/>
            <a:ext cx="3001330" cy="28833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t2.gstatic.com/images?q=tbn:ANd9GcS_jTeQ2QFiptAdKg0dSIpDiehSWtyB4m-U0dkx592pyJ2Y3C7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20596" y="1349505"/>
            <a:ext cx="2045478" cy="251849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p:cNvSpPr>
            <a:spLocks noGrp="1"/>
          </p:cNvSpPr>
          <p:nvPr>
            <p:ph type="title"/>
          </p:nvPr>
        </p:nvSpPr>
        <p:spPr>
          <a:xfrm>
            <a:off x="855900" y="172232"/>
            <a:ext cx="8225955" cy="532881"/>
          </a:xfrm>
        </p:spPr>
        <p:txBody>
          <a:bodyPr/>
          <a:lstStyle/>
          <a:p>
            <a:r>
              <a:rPr lang="en-US" sz="2800" b="1" dirty="0"/>
              <a:t>Tourism </a:t>
            </a:r>
            <a:r>
              <a:rPr lang="en-US" sz="2800" b="1" dirty="0" smtClean="0"/>
              <a:t>Education                                                           </a:t>
            </a:r>
            <a:r>
              <a:rPr lang="en-US" sz="2000" b="1" dirty="0" smtClean="0"/>
              <a:t>(7/8)</a:t>
            </a:r>
            <a:endParaRPr lang="en-GB" b="1" dirty="0"/>
          </a:p>
        </p:txBody>
      </p:sp>
    </p:spTree>
    <p:extLst>
      <p:ext uri="{BB962C8B-B14F-4D97-AF65-F5344CB8AC3E}">
        <p14:creationId xmlns:p14="http://schemas.microsoft.com/office/powerpoint/2010/main" xmlns="" val="560707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smtClean="0"/>
              <a:t>Introduction                                                                    </a:t>
            </a:r>
            <a:r>
              <a:rPr lang="el-GR" b="1" dirty="0" smtClean="0"/>
              <a:t> </a:t>
            </a:r>
            <a:r>
              <a:rPr lang="en-US" sz="2000" b="1" dirty="0" smtClean="0"/>
              <a:t> (1/2)</a:t>
            </a:r>
            <a:endParaRPr lang="en-GB" sz="2000" b="1" dirty="0"/>
          </a:p>
        </p:txBody>
      </p:sp>
      <p:sp>
        <p:nvSpPr>
          <p:cNvPr id="6" name="Content Placeholder 2"/>
          <p:cNvSpPr>
            <a:spLocks noGrp="1"/>
          </p:cNvSpPr>
          <p:nvPr>
            <p:ph idx="1"/>
          </p:nvPr>
        </p:nvSpPr>
        <p:spPr>
          <a:xfrm>
            <a:off x="457200" y="949911"/>
            <a:ext cx="8229600" cy="5486400"/>
          </a:xfrm>
        </p:spPr>
        <p:txBody>
          <a:bodyPr>
            <a:normAutofit lnSpcReduction="10000"/>
          </a:bodyPr>
          <a:lstStyle/>
          <a:p>
            <a:pPr algn="just">
              <a:lnSpc>
                <a:spcPct val="125000"/>
              </a:lnSpc>
              <a:spcBef>
                <a:spcPts val="600"/>
              </a:spcBef>
              <a:spcAft>
                <a:spcPts val="600"/>
              </a:spcAft>
            </a:pPr>
            <a:r>
              <a:rPr lang="en-US" dirty="0"/>
              <a:t>Tourism is one of the </a:t>
            </a:r>
            <a:r>
              <a:rPr lang="en-US" dirty="0">
                <a:solidFill>
                  <a:srgbClr val="00B050"/>
                </a:solidFill>
                <a:effectLst>
                  <a:outerShdw blurRad="38100" dist="38100" dir="2700000" algn="tl">
                    <a:srgbClr val="000000">
                      <a:alpha val="43137"/>
                    </a:srgbClr>
                  </a:outerShdw>
                </a:effectLst>
              </a:rPr>
              <a:t>biggest and fastest growing industries </a:t>
            </a:r>
            <a:r>
              <a:rPr lang="en-US" dirty="0"/>
              <a:t>in the </a:t>
            </a:r>
            <a:r>
              <a:rPr lang="en-US" dirty="0" smtClean="0"/>
              <a:t>world</a:t>
            </a:r>
          </a:p>
          <a:p>
            <a:pPr algn="just">
              <a:lnSpc>
                <a:spcPct val="125000"/>
              </a:lnSpc>
              <a:spcBef>
                <a:spcPts val="600"/>
              </a:spcBef>
              <a:spcAft>
                <a:spcPts val="600"/>
              </a:spcAft>
            </a:pPr>
            <a:r>
              <a:rPr lang="en-US" dirty="0"/>
              <a:t>World Tourism </a:t>
            </a:r>
            <a:r>
              <a:rPr lang="en-US" dirty="0" smtClean="0"/>
              <a:t>Organization </a:t>
            </a:r>
            <a:r>
              <a:rPr lang="en-US" dirty="0"/>
              <a:t>forecasts that </a:t>
            </a:r>
            <a:r>
              <a:rPr lang="en-US" dirty="0">
                <a:solidFill>
                  <a:srgbClr val="00B050"/>
                </a:solidFill>
                <a:effectLst>
                  <a:outerShdw blurRad="38100" dist="38100" dir="2700000" algn="tl">
                    <a:srgbClr val="000000">
                      <a:alpha val="43137"/>
                    </a:srgbClr>
                  </a:outerShdw>
                </a:effectLst>
              </a:rPr>
              <a:t>international</a:t>
            </a:r>
            <a:r>
              <a:rPr lang="en-US" dirty="0">
                <a:solidFill>
                  <a:schemeClr val="accent3"/>
                </a:solidFill>
                <a:effectLst>
                  <a:outerShdw blurRad="38100" dist="38100" dir="2700000" algn="tl">
                    <a:srgbClr val="000000">
                      <a:alpha val="43137"/>
                    </a:srgbClr>
                  </a:outerShdw>
                </a:effectLst>
              </a:rPr>
              <a:t> </a:t>
            </a:r>
            <a:r>
              <a:rPr lang="en-US" dirty="0">
                <a:solidFill>
                  <a:srgbClr val="00B050"/>
                </a:solidFill>
                <a:effectLst>
                  <a:outerShdw blurRad="38100" dist="38100" dir="2700000" algn="tl">
                    <a:srgbClr val="000000">
                      <a:alpha val="43137"/>
                    </a:srgbClr>
                  </a:outerShdw>
                </a:effectLst>
              </a:rPr>
              <a:t>arrivals</a:t>
            </a:r>
            <a:r>
              <a:rPr lang="en-US" dirty="0"/>
              <a:t> are expected to reach </a:t>
            </a:r>
            <a:r>
              <a:rPr lang="en-US" dirty="0">
                <a:solidFill>
                  <a:srgbClr val="00B050"/>
                </a:solidFill>
                <a:effectLst>
                  <a:outerShdw blurRad="38100" dist="38100" dir="2700000" algn="tl">
                    <a:srgbClr val="000000">
                      <a:alpha val="43137"/>
                    </a:srgbClr>
                  </a:outerShdw>
                </a:effectLst>
              </a:rPr>
              <a:t>nearly 1.6 billion </a:t>
            </a:r>
            <a:r>
              <a:rPr lang="en-US" dirty="0"/>
              <a:t>by the year </a:t>
            </a:r>
            <a:r>
              <a:rPr lang="en-US" dirty="0" smtClean="0"/>
              <a:t>2020</a:t>
            </a:r>
          </a:p>
          <a:p>
            <a:pPr algn="just">
              <a:lnSpc>
                <a:spcPct val="125000"/>
              </a:lnSpc>
              <a:spcBef>
                <a:spcPts val="600"/>
              </a:spcBef>
              <a:spcAft>
                <a:spcPts val="600"/>
              </a:spcAft>
            </a:pPr>
            <a:r>
              <a:rPr lang="en-US" dirty="0" smtClean="0"/>
              <a:t>Tourism </a:t>
            </a:r>
            <a:r>
              <a:rPr lang="en-US" dirty="0"/>
              <a:t>and related activities are estimated to </a:t>
            </a:r>
            <a:r>
              <a:rPr lang="en-US" dirty="0">
                <a:solidFill>
                  <a:srgbClr val="00B050"/>
                </a:solidFill>
                <a:effectLst>
                  <a:outerShdw blurRad="38100" dist="38100" dir="2700000" algn="tl">
                    <a:srgbClr val="000000">
                      <a:alpha val="43137"/>
                    </a:srgbClr>
                  </a:outerShdw>
                </a:effectLst>
              </a:rPr>
              <a:t>generate some 9.6% </a:t>
            </a:r>
            <a:r>
              <a:rPr lang="en-US" dirty="0"/>
              <a:t>of the world’s GDP (World Travel &amp; Tourism Council</a:t>
            </a:r>
            <a:r>
              <a:rPr lang="en-US" dirty="0" smtClean="0"/>
              <a:t>)</a:t>
            </a:r>
          </a:p>
          <a:p>
            <a:pPr algn="just">
              <a:lnSpc>
                <a:spcPct val="125000"/>
              </a:lnSpc>
              <a:spcBef>
                <a:spcPts val="600"/>
              </a:spcBef>
              <a:spcAft>
                <a:spcPts val="600"/>
              </a:spcAft>
            </a:pPr>
            <a:r>
              <a:rPr lang="en-US" dirty="0" smtClean="0"/>
              <a:t>The </a:t>
            </a:r>
            <a:r>
              <a:rPr lang="en-US" dirty="0"/>
              <a:t>tourism sector is the largest employer, accounting for some </a:t>
            </a:r>
            <a:r>
              <a:rPr lang="en-US" dirty="0">
                <a:solidFill>
                  <a:srgbClr val="00B050"/>
                </a:solidFill>
                <a:effectLst>
                  <a:outerShdw blurRad="38100" dist="38100" dir="2700000" algn="tl">
                    <a:srgbClr val="000000">
                      <a:alpha val="43137"/>
                    </a:srgbClr>
                  </a:outerShdw>
                </a:effectLst>
              </a:rPr>
              <a:t>225 million jobs or 10.7% </a:t>
            </a:r>
            <a:r>
              <a:rPr lang="en-US" dirty="0"/>
              <a:t>of the global </a:t>
            </a:r>
            <a:r>
              <a:rPr lang="en-US" dirty="0" err="1"/>
              <a:t>labour</a:t>
            </a:r>
            <a:r>
              <a:rPr lang="en-US" dirty="0"/>
              <a:t> force (WTTC, 2008</a:t>
            </a:r>
            <a:r>
              <a:rPr lang="en-US" dirty="0" smtClean="0"/>
              <a:t>)</a:t>
            </a:r>
            <a:endParaRPr lang="en-US" dirty="0"/>
          </a:p>
          <a:p>
            <a:pPr>
              <a:lnSpc>
                <a:spcPct val="125000"/>
              </a:lnSpc>
              <a:spcBef>
                <a:spcPts val="600"/>
              </a:spcBef>
              <a:spcAft>
                <a:spcPts val="600"/>
              </a:spcAft>
            </a:pPr>
            <a:endParaRPr lang="el-GR" dirty="0"/>
          </a:p>
        </p:txBody>
      </p:sp>
    </p:spTree>
    <p:extLst>
      <p:ext uri="{BB962C8B-B14F-4D97-AF65-F5344CB8AC3E}">
        <p14:creationId xmlns:p14="http://schemas.microsoft.com/office/powerpoint/2010/main" xmlns="" val="1457804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49911"/>
            <a:ext cx="8229600" cy="5486400"/>
          </a:xfrm>
        </p:spPr>
        <p:txBody>
          <a:bodyPr>
            <a:normAutofit fontScale="92500" lnSpcReduction="10000"/>
          </a:bodyPr>
          <a:lstStyle/>
          <a:p>
            <a:pPr algn="just">
              <a:lnSpc>
                <a:spcPct val="125000"/>
              </a:lnSpc>
              <a:spcBef>
                <a:spcPts val="600"/>
              </a:spcBef>
              <a:spcAft>
                <a:spcPts val="600"/>
              </a:spcAft>
            </a:pPr>
            <a:endParaRPr lang="en-US" sz="2200" dirty="0" smtClean="0">
              <a:solidFill>
                <a:schemeClr val="accent3"/>
              </a:solidFill>
              <a:effectLst>
                <a:outerShdw blurRad="38100" dist="38100" dir="2700000" algn="tl">
                  <a:srgbClr val="000000">
                    <a:alpha val="43137"/>
                  </a:srgbClr>
                </a:outerShdw>
              </a:effectLst>
            </a:endParaRPr>
          </a:p>
          <a:p>
            <a:pPr marL="0" indent="0" algn="ctr">
              <a:lnSpc>
                <a:spcPct val="125000"/>
              </a:lnSpc>
              <a:spcBef>
                <a:spcPts val="600"/>
              </a:spcBef>
              <a:spcAft>
                <a:spcPts val="600"/>
              </a:spcAft>
              <a:buNone/>
            </a:pPr>
            <a:r>
              <a:rPr lang="en-US" sz="2200" i="1" dirty="0" smtClean="0">
                <a:effectLst>
                  <a:outerShdw blurRad="38100" dist="38100" dir="2700000" algn="tl">
                    <a:srgbClr val="000000">
                      <a:alpha val="43137"/>
                    </a:srgbClr>
                  </a:outerShdw>
                </a:effectLst>
              </a:rPr>
              <a:t>The </a:t>
            </a:r>
            <a:r>
              <a:rPr lang="en-US" sz="2200" i="1" dirty="0">
                <a:effectLst>
                  <a:outerShdw blurRad="38100" dist="38100" dir="2700000" algn="tl">
                    <a:srgbClr val="000000">
                      <a:alpha val="43137"/>
                    </a:srgbClr>
                  </a:outerShdw>
                </a:effectLst>
              </a:rPr>
              <a:t>Consulting Project</a:t>
            </a:r>
          </a:p>
          <a:p>
            <a:pPr algn="just">
              <a:lnSpc>
                <a:spcPct val="125000"/>
              </a:lnSpc>
              <a:spcBef>
                <a:spcPts val="600"/>
              </a:spcBef>
              <a:spcAft>
                <a:spcPts val="600"/>
              </a:spcAft>
            </a:pPr>
            <a:r>
              <a:rPr lang="en-US" sz="2200" dirty="0" smtClean="0"/>
              <a:t>During the second semester, students can elect to undertake a consulting project relevant to the Stream they have joined. Students are encouraged to undertake their project within a sponsoring company, </a:t>
            </a:r>
            <a:r>
              <a:rPr lang="en-US" sz="2200" dirty="0" err="1" smtClean="0"/>
              <a:t>organisation</a:t>
            </a:r>
            <a:r>
              <a:rPr lang="en-US" sz="2200" dirty="0" smtClean="0"/>
              <a:t> or NGO. Either individually or </a:t>
            </a:r>
            <a:r>
              <a:rPr lang="en-US" sz="2200" dirty="0" err="1" smtClean="0"/>
              <a:t>organised</a:t>
            </a:r>
            <a:r>
              <a:rPr lang="en-US" sz="2200" dirty="0" smtClean="0"/>
              <a:t> in groups, students </a:t>
            </a:r>
            <a:r>
              <a:rPr lang="en-US" sz="2200" dirty="0" err="1" smtClean="0"/>
              <a:t>analyse</a:t>
            </a:r>
            <a:r>
              <a:rPr lang="en-US" sz="2200" dirty="0" smtClean="0"/>
              <a:t> real life problems of a particular firm or </a:t>
            </a:r>
            <a:r>
              <a:rPr lang="en-US" sz="2200" dirty="0" err="1" smtClean="0"/>
              <a:t>organisation</a:t>
            </a:r>
            <a:r>
              <a:rPr lang="en-US" sz="2200" dirty="0" smtClean="0"/>
              <a:t> or sector, provide solutions and design sustainable strategies.</a:t>
            </a:r>
          </a:p>
          <a:p>
            <a:pPr marL="0" indent="0" algn="ctr">
              <a:lnSpc>
                <a:spcPct val="125000"/>
              </a:lnSpc>
              <a:spcBef>
                <a:spcPts val="600"/>
              </a:spcBef>
              <a:spcAft>
                <a:spcPts val="600"/>
              </a:spcAft>
              <a:buNone/>
            </a:pPr>
            <a:r>
              <a:rPr lang="en-US" sz="2600" i="1" dirty="0">
                <a:effectLst>
                  <a:outerShdw blurRad="38100" dist="38100" dir="2700000" algn="tl">
                    <a:srgbClr val="000000">
                      <a:alpha val="43137"/>
                    </a:srgbClr>
                  </a:outerShdw>
                </a:effectLst>
              </a:rPr>
              <a:t>The Master’s Dissertation</a:t>
            </a:r>
          </a:p>
          <a:p>
            <a:pPr algn="just">
              <a:lnSpc>
                <a:spcPct val="125000"/>
              </a:lnSpc>
              <a:spcBef>
                <a:spcPts val="600"/>
              </a:spcBef>
              <a:spcAft>
                <a:spcPts val="600"/>
              </a:spcAft>
            </a:pPr>
            <a:r>
              <a:rPr lang="en-US" sz="2200" dirty="0" smtClean="0"/>
              <a:t>In </a:t>
            </a:r>
            <a:r>
              <a:rPr lang="en-US" sz="2200" dirty="0"/>
              <a:t>the last semester, students choose a dissertation topic relevant to the courses of the MSc </a:t>
            </a:r>
            <a:r>
              <a:rPr lang="en-US" sz="2200" dirty="0" err="1"/>
              <a:t>programme</a:t>
            </a:r>
            <a:r>
              <a:rPr lang="en-US" sz="2200" dirty="0"/>
              <a:t>. The topic is chosen by the student with input and advice from a faculty member, who acts as the supervisor, working closely with the student. </a:t>
            </a:r>
          </a:p>
          <a:p>
            <a:pPr algn="just">
              <a:lnSpc>
                <a:spcPct val="125000"/>
              </a:lnSpc>
              <a:spcBef>
                <a:spcPts val="600"/>
              </a:spcBef>
              <a:spcAft>
                <a:spcPts val="600"/>
              </a:spcAft>
            </a:pPr>
            <a:endParaRPr lang="en-US" sz="2200" dirty="0" smtClean="0"/>
          </a:p>
        </p:txBody>
      </p:sp>
      <p:sp>
        <p:nvSpPr>
          <p:cNvPr id="6" name="Content Placeholder 2"/>
          <p:cNvSpPr txBox="1">
            <a:spLocks/>
          </p:cNvSpPr>
          <p:nvPr/>
        </p:nvSpPr>
        <p:spPr>
          <a:xfrm>
            <a:off x="457200" y="810276"/>
            <a:ext cx="8229600" cy="5486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3">
                  <a:lumMod val="75000"/>
                </a:schemeClr>
              </a:buClr>
              <a:buSzPct val="75000"/>
              <a:buFont typeface="Wingdings" pitchFamily="2" charset="2"/>
              <a:buChar char="q"/>
              <a:defRPr sz="24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pitchFamily="2"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75000"/>
                </a:schemeClr>
              </a:buClr>
              <a:buFont typeface="Wingdings" pitchFamily="2" charset="2"/>
              <a:buChar char="ü"/>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5000"/>
              </a:lnSpc>
              <a:spcBef>
                <a:spcPts val="600"/>
              </a:spcBef>
              <a:spcAft>
                <a:spcPts val="600"/>
              </a:spcAft>
              <a:buNone/>
            </a:pPr>
            <a:r>
              <a:rPr lang="en-US" sz="2800" dirty="0">
                <a:solidFill>
                  <a:srgbClr val="00B050"/>
                </a:solidFill>
                <a:effectLst>
                  <a:outerShdw blurRad="38100" dist="38100" dir="2700000" algn="tl">
                    <a:srgbClr val="000000">
                      <a:alpha val="43137"/>
                    </a:srgbClr>
                  </a:outerShdw>
                </a:effectLst>
              </a:rPr>
              <a:t>Sustainable Tourism </a:t>
            </a:r>
          </a:p>
          <a:p>
            <a:pPr marL="0" indent="0" algn="ctr">
              <a:lnSpc>
                <a:spcPct val="125000"/>
              </a:lnSpc>
              <a:spcBef>
                <a:spcPts val="600"/>
              </a:spcBef>
              <a:spcAft>
                <a:spcPts val="600"/>
              </a:spcAft>
              <a:buNone/>
            </a:pPr>
            <a:endParaRPr lang="en-US" i="1" dirty="0">
              <a:effectLst>
                <a:outerShdw blurRad="38100" dist="38100" dir="2700000" algn="tl">
                  <a:srgbClr val="000000">
                    <a:alpha val="43137"/>
                  </a:srgbClr>
                </a:outerShdw>
              </a:effectLst>
            </a:endParaRPr>
          </a:p>
        </p:txBody>
      </p:sp>
      <p:sp>
        <p:nvSpPr>
          <p:cNvPr id="7" name="Title 1"/>
          <p:cNvSpPr>
            <a:spLocks noGrp="1"/>
          </p:cNvSpPr>
          <p:nvPr>
            <p:ph type="title"/>
          </p:nvPr>
        </p:nvSpPr>
        <p:spPr>
          <a:xfrm>
            <a:off x="855900" y="172232"/>
            <a:ext cx="8225955" cy="532881"/>
          </a:xfrm>
        </p:spPr>
        <p:txBody>
          <a:bodyPr/>
          <a:lstStyle/>
          <a:p>
            <a:r>
              <a:rPr lang="en-US" sz="2800" b="1" dirty="0"/>
              <a:t>Tourism </a:t>
            </a:r>
            <a:r>
              <a:rPr lang="en-US" sz="2800" b="1" dirty="0" smtClean="0"/>
              <a:t>Education                                                           </a:t>
            </a:r>
            <a:r>
              <a:rPr lang="en-US" sz="2000" b="1" dirty="0" smtClean="0"/>
              <a:t>(8/8)</a:t>
            </a:r>
            <a:endParaRPr lang="en-GB" b="1" dirty="0"/>
          </a:p>
        </p:txBody>
      </p:sp>
    </p:spTree>
    <p:extLst>
      <p:ext uri="{BB962C8B-B14F-4D97-AF65-F5344CB8AC3E}">
        <p14:creationId xmlns:p14="http://schemas.microsoft.com/office/powerpoint/2010/main" xmlns="" val="3052821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smtClean="0"/>
              <a:t>Employment prospects </a:t>
            </a:r>
            <a:r>
              <a:rPr lang="en-US" sz="2800" b="1" dirty="0"/>
              <a:t>in sustainable tourism</a:t>
            </a:r>
            <a:endParaRPr lang="en-GB" b="1" dirty="0"/>
          </a:p>
        </p:txBody>
      </p:sp>
      <p:sp>
        <p:nvSpPr>
          <p:cNvPr id="4" name="Content Placeholder 2"/>
          <p:cNvSpPr>
            <a:spLocks noGrp="1"/>
          </p:cNvSpPr>
          <p:nvPr>
            <p:ph idx="1"/>
          </p:nvPr>
        </p:nvSpPr>
        <p:spPr>
          <a:xfrm>
            <a:off x="457200" y="949911"/>
            <a:ext cx="8229600" cy="5486400"/>
          </a:xfrm>
        </p:spPr>
        <p:txBody>
          <a:bodyPr>
            <a:normAutofit/>
          </a:bodyPr>
          <a:lstStyle/>
          <a:p>
            <a:pPr algn="just">
              <a:lnSpc>
                <a:spcPct val="125000"/>
              </a:lnSpc>
              <a:spcBef>
                <a:spcPts val="600"/>
              </a:spcBef>
              <a:spcAft>
                <a:spcPts val="600"/>
              </a:spcAft>
            </a:pPr>
            <a:r>
              <a:rPr lang="en-US" sz="2000" dirty="0"/>
              <a:t>In </a:t>
            </a:r>
            <a:r>
              <a:rPr lang="en-US" sz="2000" dirty="0">
                <a:solidFill>
                  <a:srgbClr val="00B050"/>
                </a:solidFill>
                <a:effectLst>
                  <a:outerShdw blurRad="38100" dist="38100" dir="2700000" algn="tl">
                    <a:srgbClr val="000000">
                      <a:alpha val="43137"/>
                    </a:srgbClr>
                  </a:outerShdw>
                </a:effectLst>
              </a:rPr>
              <a:t>2010</a:t>
            </a:r>
            <a:r>
              <a:rPr lang="en-US" sz="2000" dirty="0"/>
              <a:t>, the contribution of tourism to Greek GDP amounted to </a:t>
            </a:r>
            <a:r>
              <a:rPr lang="en-US" sz="2000" dirty="0">
                <a:solidFill>
                  <a:srgbClr val="00B050"/>
                </a:solidFill>
                <a:effectLst>
                  <a:outerShdw blurRad="38100" dist="38100" dir="2700000" algn="tl">
                    <a:srgbClr val="000000">
                      <a:alpha val="43137"/>
                    </a:srgbClr>
                  </a:outerShdw>
                </a:effectLst>
              </a:rPr>
              <a:t>15.4%</a:t>
            </a:r>
            <a:r>
              <a:rPr lang="en-US" sz="2000" dirty="0"/>
              <a:t>, while total employment in tourism (754,400 jobs) corresponded to </a:t>
            </a:r>
            <a:r>
              <a:rPr lang="en-US" sz="2000" dirty="0">
                <a:solidFill>
                  <a:srgbClr val="00B050"/>
                </a:solidFill>
                <a:effectLst>
                  <a:outerShdw blurRad="38100" dist="38100" dir="2700000" algn="tl">
                    <a:srgbClr val="000000">
                      <a:alpha val="43137"/>
                    </a:srgbClr>
                  </a:outerShdw>
                </a:effectLst>
              </a:rPr>
              <a:t>17.1%</a:t>
            </a:r>
            <a:r>
              <a:rPr lang="en-US" sz="2000" dirty="0">
                <a:solidFill>
                  <a:schemeClr val="accent3"/>
                </a:solidFill>
                <a:effectLst>
                  <a:outerShdw blurRad="38100" dist="38100" dir="2700000" algn="tl">
                    <a:srgbClr val="000000">
                      <a:alpha val="43137"/>
                    </a:srgbClr>
                  </a:outerShdw>
                </a:effectLst>
              </a:rPr>
              <a:t> </a:t>
            </a:r>
            <a:r>
              <a:rPr lang="en-US" sz="2000" dirty="0"/>
              <a:t>of the workforce</a:t>
            </a:r>
          </a:p>
          <a:p>
            <a:pPr algn="just">
              <a:lnSpc>
                <a:spcPct val="125000"/>
              </a:lnSpc>
              <a:spcBef>
                <a:spcPts val="600"/>
              </a:spcBef>
              <a:spcAft>
                <a:spcPts val="600"/>
              </a:spcAft>
            </a:pPr>
            <a:r>
              <a:rPr lang="en-US" sz="2000" dirty="0"/>
              <a:t>Up to </a:t>
            </a:r>
            <a:r>
              <a:rPr lang="en-US" sz="2000" dirty="0">
                <a:solidFill>
                  <a:srgbClr val="00B050"/>
                </a:solidFill>
                <a:effectLst>
                  <a:outerShdw blurRad="38100" dist="38100" dir="2700000" algn="tl">
                    <a:srgbClr val="000000">
                      <a:alpha val="43137"/>
                    </a:srgbClr>
                  </a:outerShdw>
                </a:effectLst>
              </a:rPr>
              <a:t>360,000</a:t>
            </a:r>
            <a:r>
              <a:rPr lang="en-US" sz="2000" dirty="0"/>
              <a:t> jobs could be created in the tourism industry by </a:t>
            </a:r>
            <a:r>
              <a:rPr lang="en-US" sz="2000" dirty="0">
                <a:solidFill>
                  <a:srgbClr val="00B050"/>
                </a:solidFill>
                <a:effectLst>
                  <a:outerShdw blurRad="38100" dist="38100" dir="2700000" algn="tl">
                    <a:srgbClr val="000000">
                      <a:alpha val="43137"/>
                    </a:srgbClr>
                  </a:outerShdw>
                </a:effectLst>
              </a:rPr>
              <a:t>2019</a:t>
            </a:r>
            <a:r>
              <a:rPr lang="en-US" sz="2000" dirty="0"/>
              <a:t>, corresponding to 100% of the unemployed in Greece in </a:t>
            </a:r>
            <a:r>
              <a:rPr lang="en-US" sz="2000" dirty="0" smtClean="0"/>
              <a:t>2009</a:t>
            </a:r>
          </a:p>
          <a:p>
            <a:pPr algn="just">
              <a:lnSpc>
                <a:spcPct val="125000"/>
              </a:lnSpc>
              <a:spcBef>
                <a:spcPts val="600"/>
              </a:spcBef>
              <a:spcAft>
                <a:spcPts val="600"/>
              </a:spcAft>
            </a:pPr>
            <a:r>
              <a:rPr lang="en-US" sz="2200" dirty="0" smtClean="0"/>
              <a:t>The main </a:t>
            </a:r>
            <a:r>
              <a:rPr lang="el-GR" sz="2200" dirty="0" smtClean="0"/>
              <a:t> </a:t>
            </a:r>
            <a:r>
              <a:rPr lang="en-US" sz="2200" dirty="0" smtClean="0"/>
              <a:t>employment sectors in the tourism industry are:</a:t>
            </a:r>
            <a:endParaRPr lang="en-US" sz="1800" dirty="0"/>
          </a:p>
          <a:p>
            <a:pPr lvl="1" algn="just">
              <a:lnSpc>
                <a:spcPct val="125000"/>
              </a:lnSpc>
              <a:spcBef>
                <a:spcPts val="600"/>
              </a:spcBef>
              <a:spcAft>
                <a:spcPts val="600"/>
              </a:spcAft>
            </a:pPr>
            <a:r>
              <a:rPr lang="en-US" sz="1800" dirty="0" smtClean="0"/>
              <a:t>Hotels, accommodation, food </a:t>
            </a:r>
            <a:r>
              <a:rPr lang="en-US" sz="1800" dirty="0"/>
              <a:t>and </a:t>
            </a:r>
            <a:r>
              <a:rPr lang="en-US" sz="1800" dirty="0" smtClean="0"/>
              <a:t>beverage</a:t>
            </a:r>
            <a:endParaRPr lang="en-US" sz="1800" dirty="0"/>
          </a:p>
          <a:p>
            <a:pPr lvl="1" algn="just">
              <a:lnSpc>
                <a:spcPct val="125000"/>
              </a:lnSpc>
              <a:spcBef>
                <a:spcPts val="600"/>
              </a:spcBef>
              <a:spcAft>
                <a:spcPts val="600"/>
              </a:spcAft>
            </a:pPr>
            <a:r>
              <a:rPr lang="en-US" sz="1800" dirty="0"/>
              <a:t>Tourism </a:t>
            </a:r>
            <a:r>
              <a:rPr lang="en-US" sz="1800" dirty="0" smtClean="0"/>
              <a:t>services, travel agencies and tour operators</a:t>
            </a:r>
          </a:p>
          <a:p>
            <a:pPr algn="just">
              <a:lnSpc>
                <a:spcPct val="125000"/>
              </a:lnSpc>
              <a:spcBef>
                <a:spcPts val="600"/>
              </a:spcBef>
              <a:spcAft>
                <a:spcPts val="600"/>
              </a:spcAft>
            </a:pPr>
            <a:r>
              <a:rPr lang="en-US" sz="2200" dirty="0" smtClean="0"/>
              <a:t>Examples of Leading businesses in Northern Greece:</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5152" r="21733"/>
          <a:stretch/>
        </p:blipFill>
        <p:spPr bwMode="auto">
          <a:xfrm>
            <a:off x="593678" y="5257801"/>
            <a:ext cx="1465007" cy="877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http://t3.gstatic.com/images?q=tbn:ANd9GcTi_8UU6tip1QpYo32knaqsOffJErb3LDEOqqj68MQEL16hlVvFm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4624" y="5257801"/>
            <a:ext cx="868007" cy="85688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b2bconstruct.gr/UserFiles/CompanyLogos/elemka%20small.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91054" y="5558392"/>
            <a:ext cx="1619250" cy="2762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6" descr="data:image/jpeg;base64,/9j/4AAQSkZJRgABAQAAAQABAAD/2wCEAAkGBhQSERQUERQUFRQTFxcUEBYTGBYXEBUYGBcWGhYXGhgZGyYgFyUjGRcdKzUgLycpLS0sHR4xQTAqNSYvLCkBCQoKDAwMFQ0NFCkYFiQ1KSkyKSwpKSk2KSkpKSkpKSkpKSkpKSkpKSkpKSkpKSkpKSkpKSkpKSkpKSkpKSkpKf/AABEIAG8AiAMBIgACEQEDEQH/xAAbAAEAAgMBAQAAAAAAAAAAAAAABQYBBAcDAv/EADsQAAIBAwICBwUHAgYDAAAAAAECAwAEEQUSITEGEyJBUWFxBxQygZEjM0JSYnKCocEVQ1OisdFEY5L/xAAVAQEBAAAAAAAAAAAAAAAAAAAAAf/EABcRAQEBAQAAAAAAAAAAAAAAAAABIRH/2gAMAwEAAhEDEQA/AO40pSgUpSgUpSgUpXjc3axqXkYKq8WZjhR6nu50HqTUT0d1U3KySjHVGRktz3siHaXP7nDY8gPGo7p7qjx2wihOJ7x1trfHMF873/jHk/Kp3S9PWCKOGMYSJFRB5KAB/wAUG3SlKBSlfLuAMngBxJ8KAHGcZGRzHePCvqqB7LtVa7fULsk7JbgJDnkI40AQD5N9c1f6BSlKBSlKBSlKBSlKBVH6fZu57bTUPCZuvvMcxbxEHb5b2wPlV2dsDJOAOJrmeja6Fg1HWZP8wmOzB/0oexEB++Q5+lBLWB981mWTnDpqdRF+U3EozKR+1AB5Z86u4FVv2faI1rYxLJ99Lme4J5mSXtNn0zj5VZaBSo6XWVF0lthi7xPNkY2qqsq8e/JLcPQ1ICgzVR9qmt+7aZOwOGkHUoe/MnAkei5q2muf9PbT33UdPsucal7u5HdsjwqD5tkUE17NtB90023jYYcr1ko8Hk7RHyBA+VWesCs0ClKUClKwTQZpWM03UGaUrDUFP9qOqtHZ9RD9/eutrCBz+0OHPyTP1qI1jS1afTdJj4wwKtzdeBSHhGD+6TJI9K9IZPftddzxg0uMqCfh6+T4j8hn021sezge8yXmot/5Mpjt890EPZTHqePyFBfKwaxuqO6SawLW1mnblEjOPMgdkfNsUFe6MT+86pqE/wCCDq7KLwymXl/3MKugqkezQR22nIJZU61lN3d5dNyGUltz8ezw7z4VI6T7RLO5uFt4JGZ3DGNtjiF9nxbHIw2PKgspNVLoqFnvL674EbxZwH9EA+0I/dKx/wDkVt9NNWlhgVLdcz3DdTCfwx9lmeVvJEUn1xUf7JLbbpNt3798hPed0jHPzoLNpmo9aJOwyGOV4iG79p+IeRBBFbma5x0f6WSe4X8+9pJy93cW0ZyxWKNurTA7lDLy9aifZRrMpuJixu7iGZFZJnDGIzogacAngvPA7jtxReOu5rNa1lcl0VirIWGSrcGHkaUmpcvK2ajOkGpNBEDGqvI7pFErEqhZ2CjJAJwM55d1SdR2vaYZ4tqMEdHSWJmXcodGDLuXIyOHiKCq6L0wdPc4JNheUDrd0hMxMksyr1a47YUxnJJHAivjRNduhGT9m6raWjqZpCqhpGkDySMV4DCknjyVQOfCVsOickTwkXHBEVbjEeGl2SSSJtO7sAtK25eOQF5V4N0KcIESZOzFboN8ZZS9vIzqWG7irBiCvPgDmgsGh6p7xbxTYA61FfAOQCR3HvHyrX6V68LOzmuGx9mpKA97ngg+bEV66Jphhto4WfeUXYXA2E8+1gE7T/euNdN+hkX+J2tnDNcyPcNvm66UyCNCfw5HA7Vc5z4UHvDrkdjoMiiZGvr7LyKGUzDrjgswBJXEfj3mproj07MVlb29hYXd00caqz7RFb7zxbttnhuJqKv+hlr/AI1aWVpEFjhX3i7OSzNx3AMSTngFGP112oCg4UvTDUL6/VY5HhuEmWEWsIJgjRW+3kmYjB5Y8+PLhmxe0XQZri9tbdrqVo7ybhbrhYo4YlUyse9znGCeAzXUBbqCWCrub4jgbj6nvqiz6jGuq3d3O22HT7eKAHicSTHe2B3nBUY86DR6X+zdYbDqdNiYBpo5LtVO+aaNMjHbbD4yDtJAOK8tH3wtus7C9nuivVi41ACCGJfyqvDYv6UUeprp8bZGfHx4H5jur6xQVeW3uIdPuXu5hLMYZWOxQsMf2bYWNeeB+Ykk1XRrD2fRqCSI7ZephWHzd2XAx55q/azYddbzRZx1sbx58N6kZ+Waoug9GL2f3OO/jSG308LhEcObmWMYjkOB2VUccHiTmguOh9H4LcM8UKRPNh59g5vzPHyJPD1qTWIDgOHpX0KzQYxSs0oFKUoFKUoMMcDjXIfZ3L77q99qD/dxApETyUNlV+kSEn9wq8e0jWPdtNuZAcMU6uP90nZH/Jrnmig2XRp2QfbXzlIgPiJlbqlA/gp+tBY/ZRbm4lvdSccbqZkhzzESH+5wP410cVFdF9HFpaQ24H3SKrY72xlj82zW4upRHlInBth7Q+Lh2efPiOHnQbJrlGhwe+XnV80N7c39z4EQv1Fqh9XQtj9Irpg1aE4xInF+rHaHx/l9fKoPo5ptraGeSNzm5l6xjKQMb3cJGueQ378DzNBZxSvCK9Rt21gdhIfBGFI5g+GK8l1eE4xIh3KXXtDiozlvQYP0PhQblK0otYiaLrQ69XkgMSAvBtvP1FfZ1OMEguuVZUI3DIZvhHqfCg2qVptq0QGS67QCxbcNoA2545/WPr5isvq0QzmRBtCs3aHAN8JPHkaDbpWA1KDNKUoFKUoOa+3C2nmtIYreKSQNLvkMaltoVSEzjllnH0rzuLIPqOl6ev3dhCLmcd29VCx5/lx+ddNIrkPRvXx1uuakf8sCOE92F3hAPUqhx50HQeimvG7Fw+MJHcywxEcmWPaNwPf2t3GthujqH8cn3vXc1xn8vw8Bw9fOvDoRpPu1hbRH4ljUyeO9u0+f5E1O0EDH0Y+DMrnEhkbgvaH4UHDsgYHmcc695ejMTAZL8CpHEfhaQjmP/Yw+nLnUtis0Gjb6UqCQBn+1LMeI7JYY7OAMf9+NakfRWIKFJkICsnEjJDdbnOAP9Zv6VM0oI6TRFaDqS8hGSS+V6zJYsTnbgcT3CvmPQYxI0g3ZZ1kPEYyobyzjtHvqTpQRK9G41XapdcbyCCMgvIsmeI7mQY8uHGvmXo1G3WHc4MiqrMCu4bduCCV4Hsjy9KmKUHyiYAHhw486V9UoFKUoFKUoI/pBdmK1nkHOOKRx6hCR/WuI+zu5W5ht9NjVsvcG61FyOyYotpVAeZyVUH6V3e+s1mjeJxlJFZHHirAg/wBDVe6Fez6300P1Jd3kxukkwX2j4VGAAAP6mgs4rNYArNApSlApSlApSlApSlApSlB//9k="/>
          <p:cNvSpPr>
            <a:spLocks noChangeAspect="1" noChangeArrowheads="1"/>
          </p:cNvSpPr>
          <p:nvPr/>
        </p:nvSpPr>
        <p:spPr bwMode="auto">
          <a:xfrm>
            <a:off x="155575" y="-503238"/>
            <a:ext cx="1295400" cy="10572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8" descr="data:image/jpeg;base64,/9j/4AAQSkZJRgABAQAAAQABAAD/2wCEAAkGBhQSERQUERQUFRQTFxcUEBYTGBYXEBUYGBcWGhYXGhgZGyYgFyUjGRcdKzUgLycpLS0sHR4xQTAqNSYvLCkBCQoKDAwMFQ0NFCkYFiQ1KSkyKSwpKSk2KSkpKSkpKSkpKSkpKSkpKSkpKSkpKSkpKSkpKSkpKSkpKSkpKSkpKf/AABEIAG8AiAMBIgACEQEDEQH/xAAbAAEAAgMBAQAAAAAAAAAAAAAABQYBBAcDAv/EADsQAAIBAwICBwUHAgYDAAAAAAECAwAEEQUSITEGEyJBUWFxBxQygZEjM0JSYnKCocEVQ1OisdFEY5L/xAAVAQEBAAAAAAAAAAAAAAAAAAAAAf/EABcRAQEBAQAAAAAAAAAAAAAAAAABIRH/2gAMAwEAAhEDEQA/AO40pSgUpSgUpSgUpXjc3axqXkYKq8WZjhR6nu50HqTUT0d1U3KySjHVGRktz3siHaXP7nDY8gPGo7p7qjx2wihOJ7x1trfHMF873/jHk/Kp3S9PWCKOGMYSJFRB5KAB/wAUG3SlKBSlfLuAMngBxJ8KAHGcZGRzHePCvqqB7LtVa7fULsk7JbgJDnkI40AQD5N9c1f6BSlKBSlKBSlKBSlKBVH6fZu57bTUPCZuvvMcxbxEHb5b2wPlV2dsDJOAOJrmeja6Fg1HWZP8wmOzB/0oexEB++Q5+lBLWB981mWTnDpqdRF+U3EozKR+1AB5Z86u4FVv2faI1rYxLJ99Lme4J5mSXtNn0zj5VZaBSo6XWVF0lthi7xPNkY2qqsq8e/JLcPQ1ICgzVR9qmt+7aZOwOGkHUoe/MnAkei5q2muf9PbT33UdPsucal7u5HdsjwqD5tkUE17NtB90023jYYcr1ko8Hk7RHyBA+VWesCs0ClKUClKwTQZpWM03UGaUrDUFP9qOqtHZ9RD9/eutrCBz+0OHPyTP1qI1jS1afTdJj4wwKtzdeBSHhGD+6TJI9K9IZPftddzxg0uMqCfh6+T4j8hn021sezge8yXmot/5Mpjt890EPZTHqePyFBfKwaxuqO6SawLW1mnblEjOPMgdkfNsUFe6MT+86pqE/wCCDq7KLwymXl/3MKugqkezQR22nIJZU61lN3d5dNyGUltz8ezw7z4VI6T7RLO5uFt4JGZ3DGNtjiF9nxbHIw2PKgspNVLoqFnvL674EbxZwH9EA+0I/dKx/wDkVt9NNWlhgVLdcz3DdTCfwx9lmeVvJEUn1xUf7JLbbpNt3798hPed0jHPzoLNpmo9aJOwyGOV4iG79p+IeRBBFbma5x0f6WSe4X8+9pJy93cW0ZyxWKNurTA7lDLy9aifZRrMpuJixu7iGZFZJnDGIzogacAngvPA7jtxReOu5rNa1lcl0VirIWGSrcGHkaUmpcvK2ajOkGpNBEDGqvI7pFErEqhZ2CjJAJwM55d1SdR2vaYZ4tqMEdHSWJmXcodGDLuXIyOHiKCq6L0wdPc4JNheUDrd0hMxMksyr1a47YUxnJJHAivjRNduhGT9m6raWjqZpCqhpGkDySMV4DCknjyVQOfCVsOickTwkXHBEVbjEeGl2SSSJtO7sAtK25eOQF5V4N0KcIESZOzFboN8ZZS9vIzqWG7irBiCvPgDmgsGh6p7xbxTYA61FfAOQCR3HvHyrX6V68LOzmuGx9mpKA97ngg+bEV66Jphhto4WfeUXYXA2E8+1gE7T/euNdN+hkX+J2tnDNcyPcNvm66UyCNCfw5HA7Vc5z4UHvDrkdjoMiiZGvr7LyKGUzDrjgswBJXEfj3mproj07MVlb29hYXd00caqz7RFb7zxbttnhuJqKv+hlr/AI1aWVpEFjhX3i7OSzNx3AMSTngFGP112oCg4UvTDUL6/VY5HhuEmWEWsIJgjRW+3kmYjB5Y8+PLhmxe0XQZri9tbdrqVo7ybhbrhYo4YlUyse9znGCeAzXUBbqCWCrub4jgbj6nvqiz6jGuq3d3O22HT7eKAHicSTHe2B3nBUY86DR6X+zdYbDqdNiYBpo5LtVO+aaNMjHbbD4yDtJAOK8tH3wtus7C9nuivVi41ACCGJfyqvDYv6UUeprp8bZGfHx4H5jur6xQVeW3uIdPuXu5hLMYZWOxQsMf2bYWNeeB+Ykk1XRrD2fRqCSI7ZephWHzd2XAx55q/azYddbzRZx1sbx58N6kZ+Waoug9GL2f3OO/jSG308LhEcObmWMYjkOB2VUccHiTmguOh9H4LcM8UKRPNh59g5vzPHyJPD1qTWIDgOHpX0KzQYxSs0oFKUoFKUoMMcDjXIfZ3L77q99qD/dxApETyUNlV+kSEn9wq8e0jWPdtNuZAcMU6uP90nZH/Jrnmig2XRp2QfbXzlIgPiJlbqlA/gp+tBY/ZRbm4lvdSccbqZkhzzESH+5wP410cVFdF9HFpaQ24H3SKrY72xlj82zW4upRHlInBth7Q+Lh2efPiOHnQbJrlGhwe+XnV80N7c39z4EQv1Fqh9XQtj9Irpg1aE4xInF+rHaHx/l9fKoPo5ptraGeSNzm5l6xjKQMb3cJGueQ378DzNBZxSvCK9Rt21gdhIfBGFI5g+GK8l1eE4xIh3KXXtDiozlvQYP0PhQblK0otYiaLrQ69XkgMSAvBtvP1FfZ1OMEguuVZUI3DIZvhHqfCg2qVptq0QGS67QCxbcNoA2545/WPr5isvq0QzmRBtCs3aHAN8JPHkaDbpWA1KDNKUoFKUoOa+3C2nmtIYreKSQNLvkMaltoVSEzjllnH0rzuLIPqOl6ev3dhCLmcd29VCx5/lx+ddNIrkPRvXx1uuakf8sCOE92F3hAPUqhx50HQeimvG7Fw+MJHcywxEcmWPaNwPf2t3GthujqH8cn3vXc1xn8vw8Bw9fOvDoRpPu1hbRH4ljUyeO9u0+f5E1O0EDH0Y+DMrnEhkbgvaH4UHDsgYHmcc695ejMTAZL8CpHEfhaQjmP/Yw+nLnUtis0Gjb6UqCQBn+1LMeI7JYY7OAMf9+NakfRWIKFJkICsnEjJDdbnOAP9Zv6VM0oI6TRFaDqS8hGSS+V6zJYsTnbgcT3CvmPQYxI0g3ZZ1kPEYyobyzjtHvqTpQRK9G41XapdcbyCCMgvIsmeI7mQY8uHGvmXo1G3WHc4MiqrMCu4bduCCV4Hsjy9KmKUHyiYAHhw486V9UoFKUoFKUoI/pBdmK1nkHOOKRx6hCR/WuI+zu5W5ht9NjVsvcG61FyOyYotpVAeZyVUH6V3e+s1mjeJxlJFZHHirAg/wBDVe6Fez6300P1Jd3kxukkwX2j4VGAAAP6mgs4rNYArNApSlApSlApSlApSlApSlB//9k="/>
          <p:cNvSpPr>
            <a:spLocks noChangeAspect="1" noChangeArrowheads="1"/>
          </p:cNvSpPr>
          <p:nvPr/>
        </p:nvSpPr>
        <p:spPr bwMode="auto">
          <a:xfrm>
            <a:off x="307975" y="-350838"/>
            <a:ext cx="1295400" cy="10572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10" descr="data:image/jpeg;base64,/9j/4AAQSkZJRgABAQAAAQABAAD/2wCEAAkGBhQSERQUERQUFRQTFxcUEBYTGBYXEBUYGBcWGhYXGhgZGyYgFyUjGRcdKzUgLycpLS0sHR4xQTAqNSYvLCkBCQoKDAwMFQ0NFCkYFiQ1KSkyKSwpKSk2KSkpKSkpKSkpKSkpKSkpKSkpKSkpKSkpKSkpKSkpKSkpKSkpKSkpKf/AABEIAG8AiAMBIgACEQEDEQH/xAAbAAEAAgMBAQAAAAAAAAAAAAAABQYBBAcDAv/EADsQAAIBAwICBwUHAgYDAAAAAAECAwAEEQUSITEGEyJBUWFxBxQygZEjM0JSYnKCocEVQ1OisdFEY5L/xAAVAQEBAAAAAAAAAAAAAAAAAAAAAf/EABcRAQEBAQAAAAAAAAAAAAAAAAABIRH/2gAMAwEAAhEDEQA/AO40pSgUpSgUpSgUpXjc3axqXkYKq8WZjhR6nu50HqTUT0d1U3KySjHVGRktz3siHaXP7nDY8gPGo7p7qjx2wihOJ7x1trfHMF873/jHk/Kp3S9PWCKOGMYSJFRB5KAB/wAUG3SlKBSlfLuAMngBxJ8KAHGcZGRzHePCvqqB7LtVa7fULsk7JbgJDnkI40AQD5N9c1f6BSlKBSlKBSlKBSlKBVH6fZu57bTUPCZuvvMcxbxEHb5b2wPlV2dsDJOAOJrmeja6Fg1HWZP8wmOzB/0oexEB++Q5+lBLWB981mWTnDpqdRF+U3EozKR+1AB5Z86u4FVv2faI1rYxLJ99Lme4J5mSXtNn0zj5VZaBSo6XWVF0lthi7xPNkY2qqsq8e/JLcPQ1ICgzVR9qmt+7aZOwOGkHUoe/MnAkei5q2muf9PbT33UdPsucal7u5HdsjwqD5tkUE17NtB90023jYYcr1ko8Hk7RHyBA+VWesCs0ClKUClKwTQZpWM03UGaUrDUFP9qOqtHZ9RD9/eutrCBz+0OHPyTP1qI1jS1afTdJj4wwKtzdeBSHhGD+6TJI9K9IZPftddzxg0uMqCfh6+T4j8hn021sezge8yXmot/5Mpjt890EPZTHqePyFBfKwaxuqO6SawLW1mnblEjOPMgdkfNsUFe6MT+86pqE/wCCDq7KLwymXl/3MKugqkezQR22nIJZU61lN3d5dNyGUltz8ezw7z4VI6T7RLO5uFt4JGZ3DGNtjiF9nxbHIw2PKgspNVLoqFnvL674EbxZwH9EA+0I/dKx/wDkVt9NNWlhgVLdcz3DdTCfwx9lmeVvJEUn1xUf7JLbbpNt3798hPed0jHPzoLNpmo9aJOwyGOV4iG79p+IeRBBFbma5x0f6WSe4X8+9pJy93cW0ZyxWKNurTA7lDLy9aifZRrMpuJixu7iGZFZJnDGIzogacAngvPA7jtxReOu5rNa1lcl0VirIWGSrcGHkaUmpcvK2ajOkGpNBEDGqvI7pFErEqhZ2CjJAJwM55d1SdR2vaYZ4tqMEdHSWJmXcodGDLuXIyOHiKCq6L0wdPc4JNheUDrd0hMxMksyr1a47YUxnJJHAivjRNduhGT9m6raWjqZpCqhpGkDySMV4DCknjyVQOfCVsOickTwkXHBEVbjEeGl2SSSJtO7sAtK25eOQF5V4N0KcIESZOzFboN8ZZS9vIzqWG7irBiCvPgDmgsGh6p7xbxTYA61FfAOQCR3HvHyrX6V68LOzmuGx9mpKA97ngg+bEV66Jphhto4WfeUXYXA2E8+1gE7T/euNdN+hkX+J2tnDNcyPcNvm66UyCNCfw5HA7Vc5z4UHvDrkdjoMiiZGvr7LyKGUzDrjgswBJXEfj3mproj07MVlb29hYXd00caqz7RFb7zxbttnhuJqKv+hlr/AI1aWVpEFjhX3i7OSzNx3AMSTngFGP112oCg4UvTDUL6/VY5HhuEmWEWsIJgjRW+3kmYjB5Y8+PLhmxe0XQZri9tbdrqVo7ybhbrhYo4YlUyse9znGCeAzXUBbqCWCrub4jgbj6nvqiz6jGuq3d3O22HT7eKAHicSTHe2B3nBUY86DR6X+zdYbDqdNiYBpo5LtVO+aaNMjHbbD4yDtJAOK8tH3wtus7C9nuivVi41ACCGJfyqvDYv6UUeprp8bZGfHx4H5jur6xQVeW3uIdPuXu5hLMYZWOxQsMf2bYWNeeB+Ykk1XRrD2fRqCSI7ZephWHzd2XAx55q/azYddbzRZx1sbx58N6kZ+Waoug9GL2f3OO/jSG308LhEcObmWMYjkOB2VUccHiTmguOh9H4LcM8UKRPNh59g5vzPHyJPD1qTWIDgOHpX0KzQYxSs0oFKUoFKUoMMcDjXIfZ3L77q99qD/dxApETyUNlV+kSEn9wq8e0jWPdtNuZAcMU6uP90nZH/Jrnmig2XRp2QfbXzlIgPiJlbqlA/gp+tBY/ZRbm4lvdSccbqZkhzzESH+5wP410cVFdF9HFpaQ24H3SKrY72xlj82zW4upRHlInBth7Q+Lh2efPiOHnQbJrlGhwe+XnV80N7c39z4EQv1Fqh9XQtj9Irpg1aE4xInF+rHaHx/l9fKoPo5ptraGeSNzm5l6xjKQMb3cJGueQ378DzNBZxSvCK9Rt21gdhIfBGFI5g+GK8l1eE4xIh3KXXtDiozlvQYP0PhQblK0otYiaLrQ69XkgMSAvBtvP1FfZ1OMEguuVZUI3DIZvhHqfCg2qVptq0QGS67QCxbcNoA2545/WPr5isvq0QzmRBtCs3aHAN8JPHkaDbpWA1KDNKUoFKUoOa+3C2nmtIYreKSQNLvkMaltoVSEzjllnH0rzuLIPqOl6ev3dhCLmcd29VCx5/lx+ddNIrkPRvXx1uuakf8sCOE92F3hAPUqhx50HQeimvG7Fw+MJHcywxEcmWPaNwPf2t3GthujqH8cn3vXc1xn8vw8Bw9fOvDoRpPu1hbRH4ljUyeO9u0+f5E1O0EDH0Y+DMrnEhkbgvaH4UHDsgYHmcc695ejMTAZL8CpHEfhaQjmP/Yw+nLnUtis0Gjb6UqCQBn+1LMeI7JYY7OAMf9+NakfRWIKFJkICsnEjJDdbnOAP9Zv6VM0oI6TRFaDqS8hGSS+V6zJYsTnbgcT3CvmPQYxI0g3ZZ1kPEYyobyzjtHvqTpQRK9G41XapdcbyCCMgvIsmeI7mQY8uHGvmXo1G3WHc4MiqrMCu4bduCCV4Hsjy9KmKUHyiYAHhw486V9UoFKUoFKUoI/pBdmK1nkHOOKRx6hCR/WuI+zu5W5ht9NjVsvcG61FyOyYotpVAeZyVUH6V3e+s1mjeJxlJFZHHirAg/wBDVe6Fez6300P1Jd3kxukkwX2j4VGAAAP6mgs4rNYArNApSlApSlApSlApSlApSlB//9k="/>
          <p:cNvSpPr>
            <a:spLocks noChangeAspect="1" noChangeArrowheads="1"/>
          </p:cNvSpPr>
          <p:nvPr/>
        </p:nvSpPr>
        <p:spPr bwMode="auto">
          <a:xfrm>
            <a:off x="460375" y="-198438"/>
            <a:ext cx="1295400" cy="10572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569459" y="5167867"/>
            <a:ext cx="1295400" cy="10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79609" y="5251808"/>
            <a:ext cx="1759709" cy="93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5170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smtClean="0"/>
              <a:t>Employment prospects </a:t>
            </a:r>
            <a:r>
              <a:rPr lang="en-US" sz="2800" b="1" dirty="0"/>
              <a:t>in sustainable tourism</a:t>
            </a:r>
            <a:endParaRPr lang="en-GB" b="1" dirty="0"/>
          </a:p>
        </p:txBody>
      </p:sp>
      <p:sp>
        <p:nvSpPr>
          <p:cNvPr id="4" name="Content Placeholder 2"/>
          <p:cNvSpPr>
            <a:spLocks noGrp="1"/>
          </p:cNvSpPr>
          <p:nvPr>
            <p:ph idx="1"/>
          </p:nvPr>
        </p:nvSpPr>
        <p:spPr>
          <a:xfrm>
            <a:off x="457200" y="949911"/>
            <a:ext cx="8229600" cy="5486400"/>
          </a:xfrm>
        </p:spPr>
        <p:txBody>
          <a:bodyPr>
            <a:normAutofit/>
          </a:bodyPr>
          <a:lstStyle/>
          <a:p>
            <a:pPr algn="just">
              <a:lnSpc>
                <a:spcPct val="125000"/>
              </a:lnSpc>
              <a:spcBef>
                <a:spcPts val="600"/>
              </a:spcBef>
              <a:spcAft>
                <a:spcPts val="600"/>
              </a:spcAft>
            </a:pPr>
            <a:r>
              <a:rPr lang="en-US" sz="2000" dirty="0"/>
              <a:t>Nonetheless, the insufficient utilization of scientific resources in both research and academic sector has led to the problem of brain drain, with severe impact on the growth rates and the competitiveness of the country</a:t>
            </a:r>
          </a:p>
          <a:p>
            <a:pPr algn="just">
              <a:lnSpc>
                <a:spcPct val="125000"/>
              </a:lnSpc>
              <a:spcBef>
                <a:spcPts val="600"/>
              </a:spcBef>
              <a:spcAft>
                <a:spcPts val="600"/>
              </a:spcAft>
            </a:pPr>
            <a:r>
              <a:rPr lang="en-US" sz="2000" dirty="0"/>
              <a:t>On the other hand, the diffusion of new scientific knowledge and practice through work experience abroad could lead towards the opposite direction</a:t>
            </a:r>
          </a:p>
          <a:p>
            <a:pPr algn="just">
              <a:lnSpc>
                <a:spcPct val="125000"/>
              </a:lnSpc>
              <a:spcBef>
                <a:spcPts val="600"/>
              </a:spcBef>
              <a:spcAft>
                <a:spcPts val="600"/>
              </a:spcAft>
            </a:pPr>
            <a:r>
              <a:rPr lang="en-US" sz="2000" dirty="0" smtClean="0"/>
              <a:t>Under this perspective, </a:t>
            </a:r>
            <a:r>
              <a:rPr lang="en-US" sz="2000" dirty="0"/>
              <a:t>the emigration of employers </a:t>
            </a:r>
            <a:r>
              <a:rPr lang="en-US" sz="2000" dirty="0" smtClean="0"/>
              <a:t>and experts at the tourism industry can </a:t>
            </a:r>
            <a:r>
              <a:rPr lang="en-US" sz="2000" dirty="0"/>
              <a:t>be a vehicle to increase </a:t>
            </a:r>
            <a:r>
              <a:rPr lang="en-US" sz="2000" dirty="0" smtClean="0"/>
              <a:t>competitiveness; </a:t>
            </a:r>
            <a:r>
              <a:rPr lang="en-US" sz="2000" dirty="0"/>
              <a:t>provided that </a:t>
            </a:r>
            <a:r>
              <a:rPr lang="en-US" sz="2000" dirty="0" smtClean="0"/>
              <a:t>the vast majority </a:t>
            </a:r>
            <a:r>
              <a:rPr lang="en-US" sz="2000" dirty="0"/>
              <a:t>of them will return to Greece </a:t>
            </a:r>
            <a:endParaRPr lang="en-US" sz="2200" dirty="0" smtClean="0"/>
          </a:p>
        </p:txBody>
      </p:sp>
    </p:spTree>
    <p:extLst>
      <p:ext uri="{BB962C8B-B14F-4D97-AF65-F5344CB8AC3E}">
        <p14:creationId xmlns:p14="http://schemas.microsoft.com/office/powerpoint/2010/main" xmlns="" val="3905147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smtClean="0"/>
              <a:t>MSc in Sustainable Development</a:t>
            </a:r>
            <a:endParaRPr lang="en-GB" b="1" dirty="0"/>
          </a:p>
        </p:txBody>
      </p:sp>
      <p:pic>
        <p:nvPicPr>
          <p:cNvPr id="1026" name="Picture 2" descr="C:\Users\User\Desktop\MSc_in_Sustainable_Development_brochure_Page_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49358"/>
            <a:ext cx="9144000" cy="41501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7"/>
          <p:cNvGrpSpPr>
            <a:grpSpLocks/>
          </p:cNvGrpSpPr>
          <p:nvPr/>
        </p:nvGrpSpPr>
        <p:grpSpPr bwMode="auto">
          <a:xfrm>
            <a:off x="111125" y="5340350"/>
            <a:ext cx="2438400" cy="1022350"/>
            <a:chOff x="222531" y="5443900"/>
            <a:chExt cx="2438400" cy="1022861"/>
          </a:xfrm>
        </p:grpSpPr>
        <p:sp>
          <p:nvSpPr>
            <p:cNvPr id="7" name="TextBox 8"/>
            <p:cNvSpPr txBox="1">
              <a:spLocks noChangeArrowheads="1"/>
            </p:cNvSpPr>
            <p:nvPr/>
          </p:nvSpPr>
          <p:spPr bwMode="auto">
            <a:xfrm>
              <a:off x="222531" y="5443900"/>
              <a:ext cx="2370667" cy="369332"/>
            </a:xfrm>
            <a:prstGeom prst="rect">
              <a:avLst/>
            </a:prstGeom>
            <a:noFill/>
            <a:ln w="9525">
              <a:noFill/>
              <a:miter lim="800000"/>
              <a:headEnd/>
              <a:tailEnd/>
            </a:ln>
          </p:spPr>
          <p:txBody>
            <a:bodyPr>
              <a:spAutoFit/>
            </a:bodyPr>
            <a:lstStyle/>
            <a:p>
              <a:r>
                <a:rPr lang="en-US" b="1">
                  <a:latin typeface="Corbel" pitchFamily="34" charset="0"/>
                </a:rPr>
                <a:t>Follow us on:</a:t>
              </a:r>
              <a:endParaRPr lang="el-GR" b="1">
                <a:latin typeface="Corbel" pitchFamily="34" charset="0"/>
              </a:endParaRPr>
            </a:p>
          </p:txBody>
        </p:sp>
        <p:pic>
          <p:nvPicPr>
            <p:cNvPr id="8" name="Picture 3"/>
            <p:cNvPicPr>
              <a:picLocks noChangeAspect="1" noChangeArrowheads="1"/>
            </p:cNvPicPr>
            <p:nvPr/>
          </p:nvPicPr>
          <p:blipFill>
            <a:blip r:embed="rId4"/>
            <a:srcRect/>
            <a:stretch>
              <a:fillRect/>
            </a:stretch>
          </p:blipFill>
          <p:spPr bwMode="auto">
            <a:xfrm>
              <a:off x="310547" y="5948127"/>
              <a:ext cx="517478" cy="518634"/>
            </a:xfrm>
            <a:prstGeom prst="rect">
              <a:avLst/>
            </a:prstGeom>
            <a:noFill/>
            <a:ln w="9525">
              <a:noFill/>
              <a:miter lim="800000"/>
              <a:headEnd/>
              <a:tailEnd/>
            </a:ln>
          </p:spPr>
        </p:pic>
        <p:pic>
          <p:nvPicPr>
            <p:cNvPr id="9" name="Picture 4"/>
            <p:cNvPicPr>
              <a:picLocks noChangeAspect="1" noChangeArrowheads="1"/>
            </p:cNvPicPr>
            <p:nvPr/>
          </p:nvPicPr>
          <p:blipFill>
            <a:blip r:embed="rId5"/>
            <a:srcRect/>
            <a:stretch>
              <a:fillRect/>
            </a:stretch>
          </p:blipFill>
          <p:spPr bwMode="auto">
            <a:xfrm>
              <a:off x="988386" y="5944713"/>
              <a:ext cx="525439" cy="510530"/>
            </a:xfrm>
            <a:prstGeom prst="rect">
              <a:avLst/>
            </a:prstGeom>
            <a:noFill/>
            <a:ln w="9525">
              <a:noFill/>
              <a:miter lim="800000"/>
              <a:headEnd/>
              <a:tailEnd/>
            </a:ln>
          </p:spPr>
        </p:pic>
        <p:pic>
          <p:nvPicPr>
            <p:cNvPr id="10" name="Picture 5"/>
            <p:cNvPicPr>
              <a:picLocks noChangeAspect="1" noChangeArrowheads="1"/>
            </p:cNvPicPr>
            <p:nvPr/>
          </p:nvPicPr>
          <p:blipFill>
            <a:blip r:embed="rId6"/>
            <a:srcRect/>
            <a:stretch>
              <a:fillRect/>
            </a:stretch>
          </p:blipFill>
          <p:spPr bwMode="auto">
            <a:xfrm>
              <a:off x="1625976" y="5993335"/>
              <a:ext cx="1034955" cy="413286"/>
            </a:xfrm>
            <a:prstGeom prst="rect">
              <a:avLst/>
            </a:prstGeom>
            <a:noFill/>
            <a:ln w="9525">
              <a:noFill/>
              <a:miter lim="800000"/>
              <a:headEnd/>
              <a:tailEnd/>
            </a:ln>
          </p:spPr>
        </p:pic>
      </p:grpSp>
      <p:sp>
        <p:nvSpPr>
          <p:cNvPr id="11" name="Content Placeholder 12"/>
          <p:cNvSpPr txBox="1">
            <a:spLocks/>
          </p:cNvSpPr>
          <p:nvPr/>
        </p:nvSpPr>
        <p:spPr>
          <a:xfrm>
            <a:off x="4572000" y="5097348"/>
            <a:ext cx="3455988" cy="1584325"/>
          </a:xfrm>
          <a:prstGeom prst="rect">
            <a:avLst/>
          </a:prstGeom>
        </p:spPr>
        <p:txBody>
          <a:bodyPr>
            <a:normAutofit fontScale="92500" lnSpcReduction="20000"/>
          </a:bodyPr>
          <a:lstStyle>
            <a:lvl1pPr marL="342900" indent="-342900" algn="l" defTabSz="457200" rtl="0" eaLnBrk="1" latinLnBrk="0" hangingPunct="1">
              <a:spcBef>
                <a:spcPct val="20000"/>
              </a:spcBef>
              <a:buClr>
                <a:schemeClr val="accent3">
                  <a:lumMod val="75000"/>
                </a:schemeClr>
              </a:buClr>
              <a:buSzPct val="75000"/>
              <a:buFont typeface="Wingdings" pitchFamily="2" charset="2"/>
              <a:buChar char="q"/>
              <a:defRPr sz="24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pitchFamily="2"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lumMod val="75000"/>
                </a:schemeClr>
              </a:buClr>
              <a:buFont typeface="Wingdings" pitchFamily="2" charset="2"/>
              <a:buChar char="ü"/>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en-US" sz="2000" dirty="0" smtClean="0">
                <a:solidFill>
                  <a:srgbClr val="77933C"/>
                </a:solidFill>
                <a:latin typeface="Corbel" pitchFamily="34" charset="0"/>
              </a:rPr>
              <a:t>Contact:</a:t>
            </a:r>
          </a:p>
          <a:p>
            <a:pPr fontAlgn="auto">
              <a:spcAft>
                <a:spcPts val="0"/>
              </a:spcAft>
              <a:buFont typeface="Arial" pitchFamily="34" charset="0"/>
              <a:buNone/>
              <a:defRPr/>
            </a:pPr>
            <a:r>
              <a:rPr lang="en-US" sz="1600" dirty="0">
                <a:latin typeface="Corbel" pitchFamily="34" charset="0"/>
              </a:rPr>
              <a:t>14th km Thessaloniki - </a:t>
            </a:r>
            <a:r>
              <a:rPr lang="en-US" sz="1600" dirty="0" err="1">
                <a:latin typeface="Corbel" pitchFamily="34" charset="0"/>
              </a:rPr>
              <a:t>Nea</a:t>
            </a:r>
            <a:r>
              <a:rPr lang="en-US" sz="1600" dirty="0">
                <a:latin typeface="Corbel" pitchFamily="34" charset="0"/>
              </a:rPr>
              <a:t> </a:t>
            </a:r>
            <a:r>
              <a:rPr lang="en-US" sz="1600" dirty="0" err="1">
                <a:latin typeface="Corbel" pitchFamily="34" charset="0"/>
              </a:rPr>
              <a:t>Moudania</a:t>
            </a:r>
            <a:endParaRPr lang="en-US" sz="1600" dirty="0">
              <a:latin typeface="Corbel" pitchFamily="34" charset="0"/>
            </a:endParaRPr>
          </a:p>
          <a:p>
            <a:pPr fontAlgn="auto">
              <a:spcAft>
                <a:spcPts val="0"/>
              </a:spcAft>
              <a:buFont typeface="Arial" pitchFamily="34" charset="0"/>
              <a:buNone/>
              <a:defRPr/>
            </a:pPr>
            <a:r>
              <a:rPr lang="en-US" sz="1600" dirty="0">
                <a:latin typeface="Corbel" pitchFamily="34" charset="0"/>
              </a:rPr>
              <a:t>57001 </a:t>
            </a:r>
            <a:r>
              <a:rPr lang="en-US" sz="1600" dirty="0" err="1">
                <a:latin typeface="Corbel" pitchFamily="34" charset="0"/>
              </a:rPr>
              <a:t>Thermi</a:t>
            </a:r>
            <a:r>
              <a:rPr lang="en-US" sz="1600" dirty="0">
                <a:latin typeface="Corbel" pitchFamily="34" charset="0"/>
              </a:rPr>
              <a:t>, </a:t>
            </a:r>
            <a:r>
              <a:rPr lang="en-US" sz="1600" dirty="0" smtClean="0">
                <a:latin typeface="Corbel" pitchFamily="34" charset="0"/>
              </a:rPr>
              <a:t>Thessaloniki, Greece</a:t>
            </a:r>
            <a:endParaRPr lang="en-US" sz="1600" dirty="0">
              <a:latin typeface="Corbel" pitchFamily="34" charset="0"/>
            </a:endParaRPr>
          </a:p>
          <a:p>
            <a:pPr fontAlgn="auto">
              <a:spcAft>
                <a:spcPts val="0"/>
              </a:spcAft>
              <a:buFont typeface="Arial" pitchFamily="34" charset="0"/>
              <a:buNone/>
              <a:defRPr/>
            </a:pPr>
            <a:r>
              <a:rPr lang="en-US" sz="1600" dirty="0">
                <a:latin typeface="Corbel" pitchFamily="34" charset="0"/>
              </a:rPr>
              <a:t>T +30 2310 807528, 807522, 807523</a:t>
            </a:r>
          </a:p>
          <a:p>
            <a:pPr fontAlgn="auto">
              <a:spcAft>
                <a:spcPts val="0"/>
              </a:spcAft>
              <a:buFont typeface="Arial" pitchFamily="34" charset="0"/>
              <a:buNone/>
              <a:defRPr/>
            </a:pPr>
            <a:r>
              <a:rPr lang="en-US" sz="1600" dirty="0">
                <a:latin typeface="Corbel" pitchFamily="34" charset="0"/>
              </a:rPr>
              <a:t>F +30 2310 474520</a:t>
            </a:r>
          </a:p>
          <a:p>
            <a:pPr fontAlgn="auto">
              <a:spcAft>
                <a:spcPts val="0"/>
              </a:spcAft>
              <a:buFont typeface="Arial" pitchFamily="34" charset="0"/>
              <a:buNone/>
              <a:defRPr/>
            </a:pPr>
            <a:r>
              <a:rPr lang="en-US" sz="1600" dirty="0" smtClean="0">
                <a:latin typeface="Corbel" pitchFamily="34" charset="0"/>
                <a:hlinkClick r:id="rId7"/>
              </a:rPr>
              <a:t>www.ihu.edu.gr</a:t>
            </a:r>
            <a:r>
              <a:rPr lang="en-US" sz="1600" dirty="0" smtClean="0">
                <a:latin typeface="Corbel" pitchFamily="34" charset="0"/>
              </a:rPr>
              <a:t> </a:t>
            </a:r>
            <a:endParaRPr lang="el-GR" sz="2000" b="0" dirty="0" smtClean="0">
              <a:latin typeface="Corbel" pitchFamily="34" charset="0"/>
            </a:endParaRPr>
          </a:p>
          <a:p>
            <a:pPr fontAlgn="auto">
              <a:spcAft>
                <a:spcPts val="0"/>
              </a:spcAft>
              <a:buFont typeface="Arial" pitchFamily="34" charset="0"/>
              <a:buNone/>
              <a:defRPr/>
            </a:pPr>
            <a:endParaRPr lang="el-GR" dirty="0" smtClean="0">
              <a:latin typeface="Corbel" pitchFamily="34" charset="0"/>
            </a:endParaRPr>
          </a:p>
        </p:txBody>
      </p:sp>
    </p:spTree>
    <p:extLst>
      <p:ext uri="{BB962C8B-B14F-4D97-AF65-F5344CB8AC3E}">
        <p14:creationId xmlns:p14="http://schemas.microsoft.com/office/powerpoint/2010/main" xmlns="" val="3286304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05113"/>
            <a:ext cx="2847975" cy="582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1"/>
          <p:cNvSpPr>
            <a:spLocks noGrp="1"/>
          </p:cNvSpPr>
          <p:nvPr>
            <p:ph type="title"/>
          </p:nvPr>
        </p:nvSpPr>
        <p:spPr>
          <a:xfrm>
            <a:off x="855900" y="172232"/>
            <a:ext cx="8225955" cy="532881"/>
          </a:xfrm>
        </p:spPr>
        <p:txBody>
          <a:bodyPr/>
          <a:lstStyle/>
          <a:p>
            <a:r>
              <a:rPr lang="en-US" sz="2800" b="1" dirty="0" smtClean="0"/>
              <a:t>Strategies and Best Practice in Local Government                                                             </a:t>
            </a:r>
            <a:r>
              <a:rPr lang="el-GR" b="1" dirty="0" smtClean="0"/>
              <a:t> </a:t>
            </a:r>
            <a:endParaRPr lang="en-GB" b="1" dirty="0"/>
          </a:p>
        </p:txBody>
      </p:sp>
      <p:sp>
        <p:nvSpPr>
          <p:cNvPr id="10" name="Content Placeholder 2"/>
          <p:cNvSpPr>
            <a:spLocks noGrp="1"/>
          </p:cNvSpPr>
          <p:nvPr>
            <p:ph idx="1"/>
          </p:nvPr>
        </p:nvSpPr>
        <p:spPr>
          <a:xfrm>
            <a:off x="2847974" y="1869743"/>
            <a:ext cx="6296026" cy="4039738"/>
          </a:xfrm>
        </p:spPr>
        <p:txBody>
          <a:bodyPr>
            <a:normAutofit lnSpcReduction="10000"/>
          </a:bodyPr>
          <a:lstStyle/>
          <a:p>
            <a:pPr marL="0" indent="0" algn="ctr">
              <a:lnSpc>
                <a:spcPct val="125000"/>
              </a:lnSpc>
              <a:spcBef>
                <a:spcPts val="600"/>
              </a:spcBef>
              <a:spcAft>
                <a:spcPts val="600"/>
              </a:spcAft>
              <a:buNone/>
            </a:pPr>
            <a:endParaRPr lang="en-US" i="1" dirty="0" smtClean="0"/>
          </a:p>
          <a:p>
            <a:pPr marL="0" indent="0" algn="ctr">
              <a:lnSpc>
                <a:spcPct val="125000"/>
              </a:lnSpc>
              <a:spcBef>
                <a:spcPts val="600"/>
              </a:spcBef>
              <a:spcAft>
                <a:spcPts val="600"/>
              </a:spcAft>
              <a:buNone/>
            </a:pPr>
            <a:endParaRPr lang="en-US" i="1" dirty="0"/>
          </a:p>
          <a:p>
            <a:pPr marL="0" indent="0" algn="ctr">
              <a:lnSpc>
                <a:spcPct val="125000"/>
              </a:lnSpc>
              <a:spcBef>
                <a:spcPts val="600"/>
              </a:spcBef>
              <a:spcAft>
                <a:spcPts val="600"/>
              </a:spcAft>
              <a:buNone/>
            </a:pPr>
            <a:endParaRPr lang="en-US" i="1" dirty="0" smtClean="0"/>
          </a:p>
          <a:p>
            <a:pPr marL="0" indent="0" algn="ctr">
              <a:lnSpc>
                <a:spcPct val="125000"/>
              </a:lnSpc>
              <a:spcBef>
                <a:spcPts val="600"/>
              </a:spcBef>
              <a:spcAft>
                <a:spcPts val="600"/>
              </a:spcAft>
              <a:buNone/>
            </a:pPr>
            <a:endParaRPr lang="en-US" i="1" dirty="0"/>
          </a:p>
          <a:p>
            <a:pPr marL="0" indent="0" algn="r">
              <a:lnSpc>
                <a:spcPct val="125000"/>
              </a:lnSpc>
              <a:spcBef>
                <a:spcPts val="600"/>
              </a:spcBef>
              <a:spcAft>
                <a:spcPts val="600"/>
              </a:spcAft>
              <a:buNone/>
            </a:pPr>
            <a:r>
              <a:rPr lang="en-US" i="1" dirty="0" smtClean="0">
                <a:solidFill>
                  <a:schemeClr val="hlink"/>
                </a:solidFill>
                <a:effectLst>
                  <a:outerShdw blurRad="38100" dist="38100" dir="2700000" algn="tl">
                    <a:srgbClr val="000000"/>
                  </a:outerShdw>
                </a:effectLst>
              </a:rPr>
              <a:t>Thank </a:t>
            </a:r>
            <a:r>
              <a:rPr lang="en-US" i="1" dirty="0">
                <a:solidFill>
                  <a:schemeClr val="hlink"/>
                </a:solidFill>
                <a:effectLst>
                  <a:outerShdw blurRad="38100" dist="38100" dir="2700000" algn="tl">
                    <a:srgbClr val="000000"/>
                  </a:outerShdw>
                </a:effectLst>
              </a:rPr>
              <a:t>you for your attention</a:t>
            </a:r>
            <a:r>
              <a:rPr lang="el-GR" i="1" dirty="0" smtClean="0">
                <a:solidFill>
                  <a:schemeClr val="hlink"/>
                </a:solidFill>
                <a:effectLst>
                  <a:outerShdw blurRad="38100" dist="38100" dir="2700000" algn="tl">
                    <a:srgbClr val="000000"/>
                  </a:outerShdw>
                </a:effectLst>
              </a:rPr>
              <a:t>!</a:t>
            </a:r>
            <a:endParaRPr lang="en-US" i="1" dirty="0" smtClean="0">
              <a:solidFill>
                <a:schemeClr val="hlink"/>
              </a:solidFill>
              <a:effectLst>
                <a:outerShdw blurRad="38100" dist="38100" dir="2700000" algn="tl">
                  <a:srgbClr val="000000"/>
                </a:outerShdw>
              </a:effectLst>
            </a:endParaRPr>
          </a:p>
          <a:p>
            <a:pPr marL="0" indent="0" algn="r">
              <a:lnSpc>
                <a:spcPct val="125000"/>
              </a:lnSpc>
              <a:spcBef>
                <a:spcPts val="600"/>
              </a:spcBef>
              <a:spcAft>
                <a:spcPts val="600"/>
              </a:spcAft>
              <a:buNone/>
            </a:pPr>
            <a:endParaRPr lang="en-US" i="1" dirty="0">
              <a:solidFill>
                <a:schemeClr val="hlink"/>
              </a:solidFill>
              <a:effectLst>
                <a:outerShdw blurRad="38100" dist="38100" dir="2700000" algn="tl">
                  <a:srgbClr val="000000"/>
                </a:outerShdw>
              </a:effectLst>
            </a:endParaRPr>
          </a:p>
          <a:p>
            <a:pPr marL="0" indent="0" algn="r">
              <a:lnSpc>
                <a:spcPct val="125000"/>
              </a:lnSpc>
              <a:spcBef>
                <a:spcPts val="600"/>
              </a:spcBef>
              <a:spcAft>
                <a:spcPts val="600"/>
              </a:spcAft>
              <a:buNone/>
            </a:pPr>
            <a:r>
              <a:rPr lang="en-US" dirty="0"/>
              <a:t>For more details</a:t>
            </a:r>
            <a:r>
              <a:rPr lang="el-GR" dirty="0"/>
              <a:t>: </a:t>
            </a:r>
            <a:r>
              <a:rPr lang="en-US" dirty="0">
                <a:solidFill>
                  <a:srgbClr val="3333FF"/>
                </a:solidFill>
                <a:effectLst>
                  <a:outerShdw blurRad="38100" dist="38100" dir="2700000" algn="tl">
                    <a:srgbClr val="000000"/>
                  </a:outerShdw>
                </a:effectLst>
              </a:rPr>
              <a:t>n.moussiopoulos@ihu.edu.gr</a:t>
            </a:r>
            <a:endParaRPr lang="el-GR" i="1" dirty="0"/>
          </a:p>
        </p:txBody>
      </p:sp>
      <p:pic>
        <p:nvPicPr>
          <p:cNvPr id="1026" name="Picture 2" descr="C:\Users\User\Desktop\Sustainability-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03403" y="841590"/>
            <a:ext cx="3206750" cy="3206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1832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smtClean="0"/>
              <a:t>Introduction                                                                    </a:t>
            </a:r>
            <a:r>
              <a:rPr lang="el-GR" sz="2800" b="1" dirty="0" smtClean="0"/>
              <a:t> </a:t>
            </a:r>
            <a:r>
              <a:rPr lang="en-US" sz="2000" b="1" dirty="0" smtClean="0"/>
              <a:t> (2/2)</a:t>
            </a:r>
            <a:endParaRPr lang="en-GB" b="1" dirty="0"/>
          </a:p>
        </p:txBody>
      </p:sp>
      <p:sp>
        <p:nvSpPr>
          <p:cNvPr id="6" name="Content Placeholder 2"/>
          <p:cNvSpPr>
            <a:spLocks noGrp="1"/>
          </p:cNvSpPr>
          <p:nvPr>
            <p:ph idx="1"/>
          </p:nvPr>
        </p:nvSpPr>
        <p:spPr>
          <a:xfrm>
            <a:off x="457200" y="949911"/>
            <a:ext cx="8229600" cy="5486400"/>
          </a:xfrm>
        </p:spPr>
        <p:txBody>
          <a:bodyPr>
            <a:normAutofit/>
          </a:bodyPr>
          <a:lstStyle/>
          <a:p>
            <a:pPr algn="just">
              <a:lnSpc>
                <a:spcPct val="125000"/>
              </a:lnSpc>
              <a:spcBef>
                <a:spcPts val="600"/>
              </a:spcBef>
              <a:spcAft>
                <a:spcPts val="600"/>
              </a:spcAft>
            </a:pPr>
            <a:r>
              <a:rPr lang="en-US" dirty="0" smtClean="0"/>
              <a:t>Greece</a:t>
            </a:r>
            <a:r>
              <a:rPr lang="en-US" dirty="0" smtClean="0">
                <a:solidFill>
                  <a:schemeClr val="accent3"/>
                </a:solidFill>
                <a:effectLst>
                  <a:outerShdw blurRad="38100" dist="38100" dir="2700000" algn="tl">
                    <a:srgbClr val="000000">
                      <a:alpha val="43137"/>
                    </a:srgbClr>
                  </a:outerShdw>
                </a:effectLst>
              </a:rPr>
              <a:t> </a:t>
            </a:r>
            <a:r>
              <a:rPr lang="en-US" dirty="0"/>
              <a:t>was</a:t>
            </a:r>
            <a:r>
              <a:rPr lang="en-US" dirty="0">
                <a:solidFill>
                  <a:schemeClr val="accent3"/>
                </a:solidFill>
                <a:effectLst>
                  <a:outerShdw blurRad="38100" dist="38100" dir="2700000" algn="tl">
                    <a:srgbClr val="000000">
                      <a:alpha val="43137"/>
                    </a:srgbClr>
                  </a:outerShdw>
                </a:effectLst>
              </a:rPr>
              <a:t> </a:t>
            </a:r>
            <a:r>
              <a:rPr lang="en-US" dirty="0">
                <a:solidFill>
                  <a:srgbClr val="00B050"/>
                </a:solidFill>
                <a:effectLst>
                  <a:outerShdw blurRad="38100" dist="38100" dir="2700000" algn="tl">
                    <a:srgbClr val="000000">
                      <a:alpha val="43137"/>
                    </a:srgbClr>
                  </a:outerShdw>
                </a:effectLst>
              </a:rPr>
              <a:t>in 17th position </a:t>
            </a:r>
            <a:r>
              <a:rPr lang="en-US" dirty="0"/>
              <a:t>as regards the number of international </a:t>
            </a:r>
            <a:r>
              <a:rPr lang="en-US" dirty="0">
                <a:solidFill>
                  <a:srgbClr val="00B050"/>
                </a:solidFill>
                <a:effectLst>
                  <a:outerShdw blurRad="38100" dist="38100" dir="2700000" algn="tl">
                    <a:srgbClr val="000000">
                      <a:alpha val="43137"/>
                    </a:srgbClr>
                  </a:outerShdw>
                </a:effectLst>
              </a:rPr>
              <a:t>tourist arrivals </a:t>
            </a:r>
            <a:r>
              <a:rPr lang="en-US" dirty="0"/>
              <a:t>and </a:t>
            </a:r>
            <a:r>
              <a:rPr lang="en-US" dirty="0">
                <a:solidFill>
                  <a:srgbClr val="00B050"/>
                </a:solidFill>
                <a:effectLst>
                  <a:outerShdw blurRad="38100" dist="38100" dir="2700000" algn="tl">
                    <a:srgbClr val="000000">
                      <a:alpha val="43137"/>
                    </a:srgbClr>
                  </a:outerShdw>
                </a:effectLst>
              </a:rPr>
              <a:t>21</a:t>
            </a:r>
            <a:r>
              <a:rPr lang="en-US" baseline="30000" dirty="0">
                <a:solidFill>
                  <a:srgbClr val="00B050"/>
                </a:solidFill>
                <a:effectLst>
                  <a:outerShdw blurRad="38100" dist="38100" dir="2700000" algn="tl">
                    <a:srgbClr val="000000">
                      <a:alpha val="43137"/>
                    </a:srgbClr>
                  </a:outerShdw>
                </a:effectLst>
              </a:rPr>
              <a:t>st</a:t>
            </a:r>
            <a:r>
              <a:rPr lang="en-US" dirty="0">
                <a:solidFill>
                  <a:schemeClr val="accent3"/>
                </a:solidFill>
                <a:effectLst>
                  <a:outerShdw blurRad="38100" dist="38100" dir="2700000" algn="tl">
                    <a:srgbClr val="000000">
                      <a:alpha val="43137"/>
                    </a:srgbClr>
                  </a:outerShdw>
                </a:effectLst>
              </a:rPr>
              <a:t> </a:t>
            </a:r>
            <a:r>
              <a:rPr lang="en-US" dirty="0"/>
              <a:t>as </a:t>
            </a:r>
            <a:r>
              <a:rPr lang="en-US" dirty="0" smtClean="0"/>
              <a:t>regards </a:t>
            </a:r>
            <a:r>
              <a:rPr lang="en-US" dirty="0">
                <a:solidFill>
                  <a:srgbClr val="00B050"/>
                </a:solidFill>
                <a:effectLst>
                  <a:outerShdw blurRad="38100" dist="38100" dir="2700000" algn="tl">
                    <a:srgbClr val="000000">
                      <a:alpha val="43137"/>
                    </a:srgbClr>
                  </a:outerShdw>
                </a:effectLst>
              </a:rPr>
              <a:t>international tourism receipts</a:t>
            </a:r>
            <a:r>
              <a:rPr lang="en-US" dirty="0"/>
              <a:t> (World Tourism </a:t>
            </a:r>
            <a:r>
              <a:rPr lang="en-US" dirty="0" err="1" smtClean="0"/>
              <a:t>Organisation</a:t>
            </a:r>
            <a:r>
              <a:rPr lang="en-US" dirty="0" smtClean="0"/>
              <a:t>, </a:t>
            </a:r>
            <a:r>
              <a:rPr lang="en-US" dirty="0"/>
              <a:t>2010</a:t>
            </a:r>
            <a:r>
              <a:rPr lang="en-US" dirty="0" smtClean="0"/>
              <a:t>)</a:t>
            </a:r>
            <a:endParaRPr lang="en-US" dirty="0"/>
          </a:p>
          <a:p>
            <a:pPr algn="just">
              <a:lnSpc>
                <a:spcPct val="125000"/>
              </a:lnSpc>
              <a:spcBef>
                <a:spcPts val="600"/>
              </a:spcBef>
              <a:spcAft>
                <a:spcPts val="600"/>
              </a:spcAft>
            </a:pPr>
            <a:r>
              <a:rPr lang="en-US" dirty="0"/>
              <a:t>In 2011, Greece:</a:t>
            </a:r>
          </a:p>
          <a:p>
            <a:pPr lvl="1" algn="just"/>
            <a:r>
              <a:rPr lang="en-US" sz="2400" b="1" dirty="0"/>
              <a:t>was </a:t>
            </a:r>
            <a:r>
              <a:rPr lang="en-US" sz="2400" b="1" dirty="0" smtClean="0"/>
              <a:t>in </a:t>
            </a:r>
            <a:r>
              <a:rPr lang="en-US" sz="2400" b="1" dirty="0">
                <a:solidFill>
                  <a:srgbClr val="00B050"/>
                </a:solidFill>
                <a:effectLst>
                  <a:outerShdw blurRad="38100" dist="38100" dir="2700000" algn="tl">
                    <a:srgbClr val="000000">
                      <a:alpha val="43137"/>
                    </a:srgbClr>
                  </a:outerShdw>
                </a:effectLst>
              </a:rPr>
              <a:t>29</a:t>
            </a:r>
            <a:r>
              <a:rPr lang="en-US" sz="2400" b="1" baseline="30000" dirty="0">
                <a:solidFill>
                  <a:srgbClr val="00B050"/>
                </a:solidFill>
                <a:effectLst>
                  <a:outerShdw blurRad="38100" dist="38100" dir="2700000" algn="tl">
                    <a:srgbClr val="000000">
                      <a:alpha val="43137"/>
                    </a:srgbClr>
                  </a:outerShdw>
                </a:effectLst>
              </a:rPr>
              <a:t>th</a:t>
            </a:r>
            <a:r>
              <a:rPr lang="en-US" sz="2400" b="1" dirty="0">
                <a:solidFill>
                  <a:srgbClr val="00B050"/>
                </a:solidFill>
                <a:effectLst>
                  <a:outerShdw blurRad="38100" dist="38100" dir="2700000" algn="tl">
                    <a:srgbClr val="000000">
                      <a:alpha val="43137"/>
                    </a:srgbClr>
                  </a:outerShdw>
                </a:effectLst>
              </a:rPr>
              <a:t> position</a:t>
            </a:r>
            <a:r>
              <a:rPr lang="en-US" sz="2400" b="1" dirty="0">
                <a:solidFill>
                  <a:schemeClr val="accent3"/>
                </a:solidFill>
                <a:effectLst>
                  <a:outerShdw blurRad="38100" dist="38100" dir="2700000" algn="tl">
                    <a:srgbClr val="000000">
                      <a:alpha val="43137"/>
                    </a:srgbClr>
                  </a:outerShdw>
                </a:effectLst>
              </a:rPr>
              <a:t> </a:t>
            </a:r>
            <a:r>
              <a:rPr lang="en-US" sz="2400" b="1" dirty="0"/>
              <a:t>out of 139 countries included in the Travel and Tourism Competitiveness Index, </a:t>
            </a:r>
            <a:endParaRPr lang="en-US" sz="2400" b="1" dirty="0" smtClean="0"/>
          </a:p>
          <a:p>
            <a:pPr lvl="1" algn="just"/>
            <a:r>
              <a:rPr lang="en-US" sz="2400" b="1" dirty="0" smtClean="0"/>
              <a:t>while occupied </a:t>
            </a:r>
            <a:r>
              <a:rPr lang="en-US" sz="2400" b="1" dirty="0"/>
              <a:t>the </a:t>
            </a:r>
            <a:r>
              <a:rPr lang="en-US" sz="2400" b="1" dirty="0">
                <a:solidFill>
                  <a:srgbClr val="00B050"/>
                </a:solidFill>
                <a:effectLst>
                  <a:outerShdw blurRad="38100" dist="38100" dir="2700000" algn="tl">
                    <a:srgbClr val="000000">
                      <a:alpha val="43137"/>
                    </a:srgbClr>
                  </a:outerShdw>
                </a:effectLst>
              </a:rPr>
              <a:t>83</a:t>
            </a:r>
            <a:r>
              <a:rPr lang="en-US" sz="2400" b="1" baseline="30000" dirty="0">
                <a:solidFill>
                  <a:srgbClr val="00B050"/>
                </a:solidFill>
                <a:effectLst>
                  <a:outerShdw blurRad="38100" dist="38100" dir="2700000" algn="tl">
                    <a:srgbClr val="000000">
                      <a:alpha val="43137"/>
                    </a:srgbClr>
                  </a:outerShdw>
                </a:effectLst>
              </a:rPr>
              <a:t>rd</a:t>
            </a:r>
            <a:r>
              <a:rPr lang="en-US" sz="2400" b="1" dirty="0">
                <a:solidFill>
                  <a:srgbClr val="00B050"/>
                </a:solidFill>
                <a:effectLst>
                  <a:outerShdw blurRad="38100" dist="38100" dir="2700000" algn="tl">
                    <a:srgbClr val="000000">
                      <a:alpha val="43137"/>
                    </a:srgbClr>
                  </a:outerShdw>
                </a:effectLst>
              </a:rPr>
              <a:t> position </a:t>
            </a:r>
            <a:r>
              <a:rPr lang="en-US" sz="2400" b="1" dirty="0"/>
              <a:t>in the Global Competitiveness </a:t>
            </a:r>
            <a:r>
              <a:rPr lang="en-US" sz="2400" b="1" dirty="0" smtClean="0"/>
              <a:t>Index</a:t>
            </a:r>
            <a:r>
              <a:rPr lang="en-US" sz="2400" b="1" dirty="0"/>
              <a:t> </a:t>
            </a:r>
            <a:r>
              <a:rPr lang="en-US" sz="2400" b="1" dirty="0" smtClean="0"/>
              <a:t>(World </a:t>
            </a:r>
            <a:r>
              <a:rPr lang="en-US" sz="2400" b="1" dirty="0"/>
              <a:t>Economic </a:t>
            </a:r>
            <a:r>
              <a:rPr lang="en-US" sz="2400" b="1" dirty="0" smtClean="0"/>
              <a:t>Forum).</a:t>
            </a:r>
            <a:endParaRPr lang="el-GR" sz="2400" b="1" dirty="0"/>
          </a:p>
          <a:p>
            <a:pPr>
              <a:lnSpc>
                <a:spcPct val="125000"/>
              </a:lnSpc>
              <a:spcBef>
                <a:spcPts val="600"/>
              </a:spcBef>
              <a:spcAft>
                <a:spcPts val="600"/>
              </a:spcAft>
            </a:pPr>
            <a:endParaRPr lang="el-GR" dirty="0"/>
          </a:p>
        </p:txBody>
      </p:sp>
    </p:spTree>
    <p:extLst>
      <p:ext uri="{BB962C8B-B14F-4D97-AF65-F5344CB8AC3E}">
        <p14:creationId xmlns:p14="http://schemas.microsoft.com/office/powerpoint/2010/main" xmlns="" val="2737152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a:t>Tourism demand trends                                              </a:t>
            </a:r>
            <a:r>
              <a:rPr lang="en-US" sz="2800" b="1" dirty="0" smtClean="0"/>
              <a:t>   </a:t>
            </a:r>
            <a:r>
              <a:rPr lang="en-US" sz="2000" b="1" dirty="0" smtClean="0"/>
              <a:t>(1/4)</a:t>
            </a:r>
            <a:endParaRPr lang="en-GB" sz="2400" b="1" dirty="0"/>
          </a:p>
        </p:txBody>
      </p:sp>
      <p:sp>
        <p:nvSpPr>
          <p:cNvPr id="4" name="Content Placeholder 2"/>
          <p:cNvSpPr>
            <a:spLocks noGrp="1"/>
          </p:cNvSpPr>
          <p:nvPr>
            <p:ph idx="1"/>
          </p:nvPr>
        </p:nvSpPr>
        <p:spPr>
          <a:xfrm>
            <a:off x="457200" y="949911"/>
            <a:ext cx="8229600" cy="5486400"/>
          </a:xfrm>
        </p:spPr>
        <p:txBody>
          <a:bodyPr>
            <a:normAutofit/>
          </a:bodyPr>
          <a:lstStyle/>
          <a:p>
            <a:pPr algn="just">
              <a:lnSpc>
                <a:spcPct val="125000"/>
              </a:lnSpc>
              <a:spcBef>
                <a:spcPts val="600"/>
              </a:spcBef>
              <a:spcAft>
                <a:spcPts val="600"/>
              </a:spcAft>
            </a:pPr>
            <a:r>
              <a:rPr lang="en-US" dirty="0" smtClean="0"/>
              <a:t>The </a:t>
            </a:r>
            <a:r>
              <a:rPr lang="en-US" dirty="0"/>
              <a:t>new challenge for the decision makers of </a:t>
            </a:r>
            <a:r>
              <a:rPr lang="en-US" dirty="0">
                <a:solidFill>
                  <a:srgbClr val="00B050"/>
                </a:solidFill>
                <a:effectLst>
                  <a:outerShdw blurRad="38100" dist="38100" dir="2700000" algn="tl">
                    <a:srgbClr val="000000">
                      <a:alpha val="43137"/>
                    </a:srgbClr>
                  </a:outerShdw>
                </a:effectLst>
              </a:rPr>
              <a:t>the tourism sector</a:t>
            </a:r>
            <a:r>
              <a:rPr lang="en-US" dirty="0"/>
              <a:t> </a:t>
            </a:r>
            <a:r>
              <a:rPr lang="en-US" dirty="0" smtClean="0"/>
              <a:t>seems </a:t>
            </a:r>
            <a:r>
              <a:rPr lang="en-US" dirty="0"/>
              <a:t>to be the choice between </a:t>
            </a:r>
            <a:r>
              <a:rPr lang="en-US" dirty="0">
                <a:solidFill>
                  <a:srgbClr val="00B050"/>
                </a:solidFill>
                <a:effectLst>
                  <a:outerShdw blurRad="38100" dist="38100" dir="2700000" algn="tl">
                    <a:srgbClr val="000000">
                      <a:alpha val="43137"/>
                    </a:srgbClr>
                  </a:outerShdw>
                </a:effectLst>
              </a:rPr>
              <a:t>supporting the conventional mass tourism activities</a:t>
            </a:r>
            <a:r>
              <a:rPr lang="en-US" dirty="0"/>
              <a:t> or creating the conditions for the development of </a:t>
            </a:r>
            <a:r>
              <a:rPr lang="en-US" dirty="0">
                <a:solidFill>
                  <a:srgbClr val="00B050"/>
                </a:solidFill>
                <a:effectLst>
                  <a:outerShdw blurRad="38100" dist="38100" dir="2700000" algn="tl">
                    <a:srgbClr val="000000">
                      <a:alpha val="43137"/>
                    </a:srgbClr>
                  </a:outerShdw>
                </a:effectLst>
              </a:rPr>
              <a:t>a new local tourism supply</a:t>
            </a:r>
          </a:p>
          <a:p>
            <a:pPr algn="just">
              <a:lnSpc>
                <a:spcPct val="125000"/>
              </a:lnSpc>
              <a:spcBef>
                <a:spcPts val="600"/>
              </a:spcBef>
              <a:spcAft>
                <a:spcPts val="600"/>
              </a:spcAft>
            </a:pPr>
            <a:r>
              <a:rPr lang="en-US" sz="2200" dirty="0"/>
              <a:t>The recent </a:t>
            </a:r>
            <a:r>
              <a:rPr lang="en-US" sz="2200" dirty="0" smtClean="0"/>
              <a:t>global economic </a:t>
            </a:r>
            <a:r>
              <a:rPr lang="en-US" sz="2200" dirty="0"/>
              <a:t>crisis has spread rapidly all over the world and has adversely affected </a:t>
            </a:r>
            <a:r>
              <a:rPr lang="en-US" sz="2200" dirty="0" smtClean="0"/>
              <a:t>tourism</a:t>
            </a:r>
          </a:p>
          <a:p>
            <a:pPr lvl="1" algn="just">
              <a:lnSpc>
                <a:spcPct val="125000"/>
              </a:lnSpc>
              <a:spcBef>
                <a:spcPts val="600"/>
              </a:spcBef>
              <a:spcAft>
                <a:spcPts val="600"/>
              </a:spcAft>
            </a:pPr>
            <a:r>
              <a:rPr lang="en-US" sz="1800" dirty="0" smtClean="0"/>
              <a:t>It </a:t>
            </a:r>
            <a:r>
              <a:rPr lang="en-US" sz="1800" dirty="0"/>
              <a:t>has resulted in a decline of the tourist flows </a:t>
            </a:r>
            <a:r>
              <a:rPr lang="en-US" sz="1800" dirty="0" smtClean="0"/>
              <a:t>– both </a:t>
            </a:r>
            <a:r>
              <a:rPr lang="en-US" sz="1800" dirty="0"/>
              <a:t>international and </a:t>
            </a:r>
            <a:r>
              <a:rPr lang="en-US" sz="1800" dirty="0" smtClean="0"/>
              <a:t>domestic – </a:t>
            </a:r>
            <a:r>
              <a:rPr lang="en-US" sz="1800" dirty="0"/>
              <a:t>of employment and tourist </a:t>
            </a:r>
            <a:r>
              <a:rPr lang="en-US" sz="1800" dirty="0" smtClean="0"/>
              <a:t>spending</a:t>
            </a:r>
          </a:p>
          <a:p>
            <a:pPr lvl="1" algn="just">
              <a:lnSpc>
                <a:spcPct val="125000"/>
              </a:lnSpc>
              <a:spcBef>
                <a:spcPts val="600"/>
              </a:spcBef>
              <a:spcAft>
                <a:spcPts val="600"/>
              </a:spcAft>
            </a:pPr>
            <a:r>
              <a:rPr lang="en-US" sz="1800" dirty="0" smtClean="0"/>
              <a:t>The </a:t>
            </a:r>
            <a:r>
              <a:rPr lang="en-US" sz="1800" dirty="0"/>
              <a:t>negative economic impacts noted above are more serious in countries and regions that are more dependent on incoming </a:t>
            </a:r>
            <a:r>
              <a:rPr lang="en-US" sz="1800" dirty="0" smtClean="0"/>
              <a:t>tourism</a:t>
            </a:r>
          </a:p>
          <a:p>
            <a:pPr algn="just">
              <a:lnSpc>
                <a:spcPct val="125000"/>
              </a:lnSpc>
              <a:spcBef>
                <a:spcPts val="600"/>
              </a:spcBef>
              <a:spcAft>
                <a:spcPts val="600"/>
              </a:spcAft>
            </a:pPr>
            <a:endParaRPr lang="en-US" sz="2200" dirty="0"/>
          </a:p>
          <a:p>
            <a:pPr marL="0" indent="0" algn="just">
              <a:lnSpc>
                <a:spcPct val="125000"/>
              </a:lnSpc>
              <a:spcBef>
                <a:spcPts val="600"/>
              </a:spcBef>
              <a:spcAft>
                <a:spcPts val="600"/>
              </a:spcAft>
              <a:buNone/>
            </a:pPr>
            <a:endParaRPr lang="en-US" sz="2200" i="1" dirty="0" smtClean="0"/>
          </a:p>
          <a:p>
            <a:pPr marL="0" indent="0" algn="ctr">
              <a:lnSpc>
                <a:spcPct val="125000"/>
              </a:lnSpc>
              <a:spcBef>
                <a:spcPts val="600"/>
              </a:spcBef>
              <a:spcAft>
                <a:spcPts val="600"/>
              </a:spcAft>
              <a:buNone/>
            </a:pPr>
            <a:endParaRPr lang="en-US" sz="2200" dirty="0" smtClean="0"/>
          </a:p>
          <a:p>
            <a:pPr algn="just">
              <a:lnSpc>
                <a:spcPct val="125000"/>
              </a:lnSpc>
              <a:spcBef>
                <a:spcPts val="600"/>
              </a:spcBef>
              <a:spcAft>
                <a:spcPts val="600"/>
              </a:spcAft>
            </a:pPr>
            <a:endParaRPr lang="en-US" sz="2200" dirty="0" smtClean="0">
              <a:solidFill>
                <a:schemeClr val="accent3"/>
              </a:solidFill>
              <a:effectLst>
                <a:outerShdw blurRad="38100" dist="38100" dir="2700000" algn="tl">
                  <a:srgbClr val="000000">
                    <a:alpha val="43137"/>
                  </a:srgbClr>
                </a:outerShdw>
              </a:effectLst>
            </a:endParaRPr>
          </a:p>
          <a:p>
            <a:pPr algn="just">
              <a:lnSpc>
                <a:spcPct val="125000"/>
              </a:lnSpc>
              <a:spcBef>
                <a:spcPts val="600"/>
              </a:spcBef>
              <a:spcAft>
                <a:spcPts val="600"/>
              </a:spcAft>
            </a:pPr>
            <a:endParaRPr lang="el-GR" sz="2200"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82801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a:t>Tourism demand trends </a:t>
            </a:r>
            <a:r>
              <a:rPr lang="en-US" sz="2800" b="1" dirty="0" smtClean="0"/>
              <a:t>                                                </a:t>
            </a:r>
            <a:r>
              <a:rPr lang="en-US" sz="2000" b="1" dirty="0"/>
              <a:t>(</a:t>
            </a:r>
            <a:r>
              <a:rPr lang="en-US" sz="2000" b="1" dirty="0" smtClean="0"/>
              <a:t>2/4)                                             </a:t>
            </a:r>
            <a:endParaRPr lang="en-GB" b="1" dirty="0"/>
          </a:p>
        </p:txBody>
      </p:sp>
      <p:sp>
        <p:nvSpPr>
          <p:cNvPr id="4" name="Content Placeholder 2"/>
          <p:cNvSpPr>
            <a:spLocks noGrp="1"/>
          </p:cNvSpPr>
          <p:nvPr>
            <p:ph idx="1"/>
          </p:nvPr>
        </p:nvSpPr>
        <p:spPr>
          <a:xfrm>
            <a:off x="457200" y="949911"/>
            <a:ext cx="8229600" cy="5486400"/>
          </a:xfrm>
        </p:spPr>
        <p:txBody>
          <a:bodyPr>
            <a:normAutofit/>
          </a:bodyPr>
          <a:lstStyle/>
          <a:p>
            <a:pPr algn="just">
              <a:lnSpc>
                <a:spcPct val="125000"/>
              </a:lnSpc>
              <a:spcBef>
                <a:spcPts val="600"/>
              </a:spcBef>
              <a:spcAft>
                <a:spcPts val="600"/>
              </a:spcAft>
            </a:pPr>
            <a:endParaRPr lang="en-US" sz="2200" dirty="0" smtClean="0">
              <a:solidFill>
                <a:schemeClr val="accent3"/>
              </a:solidFill>
              <a:effectLst>
                <a:outerShdw blurRad="38100" dist="38100" dir="2700000" algn="tl">
                  <a:srgbClr val="000000">
                    <a:alpha val="43137"/>
                  </a:srgbClr>
                </a:outerShdw>
              </a:effectLst>
            </a:endParaRPr>
          </a:p>
          <a:p>
            <a:pPr algn="just">
              <a:lnSpc>
                <a:spcPct val="125000"/>
              </a:lnSpc>
              <a:spcBef>
                <a:spcPts val="600"/>
              </a:spcBef>
              <a:spcAft>
                <a:spcPts val="600"/>
              </a:spcAft>
            </a:pPr>
            <a:endParaRPr lang="el-GR" sz="2200" dirty="0">
              <a:solidFill>
                <a:schemeClr val="accent3"/>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xmlns="" val="818749064"/>
              </p:ext>
            </p:extLst>
          </p:nvPr>
        </p:nvGraphicFramePr>
        <p:xfrm>
          <a:off x="81887" y="778280"/>
          <a:ext cx="8945377" cy="5171440"/>
        </p:xfrm>
        <a:graphic>
          <a:graphicData uri="http://schemas.openxmlformats.org/drawingml/2006/table">
            <a:tbl>
              <a:tblPr firstRow="1" bandRow="1">
                <a:tableStyleId>{F5AB1C69-6EDB-4FF4-983F-18BD219EF322}</a:tableStyleId>
              </a:tblPr>
              <a:tblGrid>
                <a:gridCol w="2390764"/>
                <a:gridCol w="2528831"/>
                <a:gridCol w="2381956"/>
                <a:gridCol w="1643826"/>
              </a:tblGrid>
              <a:tr h="370840">
                <a:tc>
                  <a:txBody>
                    <a:bodyPr/>
                    <a:lstStyle/>
                    <a:p>
                      <a:r>
                        <a:rPr lang="en-GB" sz="1800" dirty="0" smtClean="0"/>
                        <a:t>Approach</a:t>
                      </a:r>
                      <a:endParaRPr lang="el-GR" sz="1800" dirty="0"/>
                    </a:p>
                  </a:txBody>
                  <a:tcPr/>
                </a:tc>
                <a:tc>
                  <a:txBody>
                    <a:bodyPr/>
                    <a:lstStyle/>
                    <a:p>
                      <a:r>
                        <a:rPr lang="en-GB" sz="1800" dirty="0" smtClean="0"/>
                        <a:t>Conventional tourism</a:t>
                      </a:r>
                      <a:endParaRPr lang="el-GR" sz="1800" dirty="0"/>
                    </a:p>
                  </a:txBody>
                  <a:tcPr/>
                </a:tc>
                <a:tc gridSpan="2">
                  <a:txBody>
                    <a:bodyPr/>
                    <a:lstStyle/>
                    <a:p>
                      <a:r>
                        <a:rPr lang="en-GB" sz="1800" dirty="0" smtClean="0"/>
                        <a:t>New forms of tourism</a:t>
                      </a:r>
                      <a:endParaRPr lang="el-GR" sz="1800" dirty="0"/>
                    </a:p>
                  </a:txBody>
                  <a:tcPr/>
                </a:tc>
                <a:tc hMerge="1">
                  <a:txBody>
                    <a:bodyPr/>
                    <a:lstStyle/>
                    <a:p>
                      <a:endParaRPr lang="el-GR"/>
                    </a:p>
                  </a:txBody>
                  <a:tcPr/>
                </a:tc>
              </a:tr>
              <a:tr h="370840">
                <a:tc>
                  <a:txBody>
                    <a:bodyPr/>
                    <a:lstStyle/>
                    <a:p>
                      <a:r>
                        <a:rPr lang="en-GB" sz="1500" dirty="0" smtClean="0"/>
                        <a:t>Forms of tourism</a:t>
                      </a:r>
                      <a:endParaRPr lang="el-GR" sz="1500" dirty="0"/>
                    </a:p>
                  </a:txBody>
                  <a:tcPr/>
                </a:tc>
                <a:tc>
                  <a:txBody>
                    <a:bodyPr/>
                    <a:lstStyle/>
                    <a:p>
                      <a:pPr marL="285750" indent="-285750">
                        <a:buFont typeface="Arial" pitchFamily="34" charset="0"/>
                        <a:buChar char="•"/>
                      </a:pPr>
                      <a:r>
                        <a:rPr lang="en-US" sz="1500" dirty="0" smtClean="0"/>
                        <a:t>Sun, sea and sand</a:t>
                      </a:r>
                      <a:r>
                        <a:rPr lang="en-US" sz="1500" baseline="0" dirty="0" smtClean="0"/>
                        <a:t> </a:t>
                      </a:r>
                      <a:r>
                        <a:rPr lang="en-US" sz="1500" dirty="0" smtClean="0"/>
                        <a:t>tourism (3S)</a:t>
                      </a:r>
                      <a:endParaRPr lang="el-GR" sz="1500" dirty="0"/>
                    </a:p>
                  </a:txBody>
                  <a:tcPr/>
                </a:tc>
                <a:tc>
                  <a:txBody>
                    <a:bodyPr/>
                    <a:lstStyle/>
                    <a:p>
                      <a:r>
                        <a:rPr lang="en-US" sz="1500" dirty="0" smtClean="0"/>
                        <a:t>Alternative forms of tourism </a:t>
                      </a:r>
                    </a:p>
                    <a:p>
                      <a:pPr marL="285750" lvl="0" indent="-285750">
                        <a:buFont typeface="Arial" pitchFamily="34" charset="0"/>
                        <a:buChar char="•"/>
                      </a:pPr>
                      <a:r>
                        <a:rPr lang="en-US" sz="1500" dirty="0" smtClean="0"/>
                        <a:t></a:t>
                      </a:r>
                      <a:r>
                        <a:rPr lang="en-US" sz="1500" b="1" dirty="0" err="1" smtClean="0"/>
                        <a:t>Agrotourism</a:t>
                      </a:r>
                      <a:endParaRPr lang="en-US" sz="1500" b="1" dirty="0" smtClean="0"/>
                    </a:p>
                    <a:p>
                      <a:pPr marL="285750" lvl="0" indent="-285750">
                        <a:buFont typeface="Arial" pitchFamily="34" charset="0"/>
                        <a:buChar char="•"/>
                      </a:pPr>
                      <a:r>
                        <a:rPr lang="en-US" sz="1500" b="1" dirty="0" smtClean="0"/>
                        <a:t>Ecotourism</a:t>
                      </a:r>
                    </a:p>
                    <a:p>
                      <a:pPr marL="285750" lvl="0" indent="-285750">
                        <a:buFont typeface="Arial" pitchFamily="34" charset="0"/>
                        <a:buChar char="•"/>
                      </a:pPr>
                      <a:r>
                        <a:rPr lang="en-US" sz="1500" dirty="0" smtClean="0"/>
                        <a:t>Cultural </a:t>
                      </a:r>
                    </a:p>
                  </a:txBody>
                  <a:tcPr/>
                </a:tc>
                <a:tc>
                  <a:txBody>
                    <a:bodyPr/>
                    <a:lstStyle/>
                    <a:p>
                      <a:pPr marL="285750" lvl="0" indent="-285750">
                        <a:buFont typeface="Arial" pitchFamily="34" charset="0"/>
                        <a:buChar char="•"/>
                      </a:pPr>
                      <a:endParaRPr lang="en-US" sz="1500" dirty="0" smtClean="0"/>
                    </a:p>
                    <a:p>
                      <a:pPr marL="285750" lvl="0" indent="-285750">
                        <a:buFont typeface="Arial" pitchFamily="34" charset="0"/>
                        <a:buChar char="•"/>
                      </a:pPr>
                      <a:r>
                        <a:rPr lang="en-US" sz="1500" dirty="0" smtClean="0"/>
                        <a:t>Trekking </a:t>
                      </a:r>
                    </a:p>
                    <a:p>
                      <a:pPr marL="285750" lvl="0" indent="-285750">
                        <a:buFont typeface="Arial" pitchFamily="34" charset="0"/>
                        <a:buChar char="•"/>
                      </a:pPr>
                      <a:r>
                        <a:rPr lang="en-US" sz="1500" dirty="0" smtClean="0"/>
                        <a:t>Nature </a:t>
                      </a:r>
                      <a:endParaRPr lang="el-GR" sz="1500" dirty="0" smtClean="0"/>
                    </a:p>
                    <a:p>
                      <a:pPr marL="285750" lvl="0" indent="-285750">
                        <a:buFont typeface="Arial" pitchFamily="34" charset="0"/>
                        <a:buChar char="•"/>
                      </a:pPr>
                      <a:endParaRPr lang="el-GR" sz="1500" dirty="0"/>
                    </a:p>
                  </a:txBody>
                  <a:tcPr/>
                </a:tc>
              </a:tr>
              <a:tr h="1218767">
                <a:tc>
                  <a:txBody>
                    <a:bodyPr/>
                    <a:lstStyle/>
                    <a:p>
                      <a:endParaRPr lang="el-GR" sz="1500" dirty="0"/>
                    </a:p>
                  </a:txBody>
                  <a:tcPr/>
                </a:tc>
                <a:tc>
                  <a:txBody>
                    <a:bodyPr/>
                    <a:lstStyle/>
                    <a:p>
                      <a:pPr marL="285750" indent="-285750">
                        <a:buFont typeface="Arial" pitchFamily="34" charset="0"/>
                        <a:buChar char="•"/>
                      </a:pPr>
                      <a:r>
                        <a:rPr lang="en-GB" sz="1500" dirty="0" smtClean="0"/>
                        <a:t>Mountain (winter)</a:t>
                      </a:r>
                      <a:r>
                        <a:rPr lang="en-GB" sz="1500" baseline="0" dirty="0" smtClean="0"/>
                        <a:t> </a:t>
                      </a:r>
                      <a:r>
                        <a:rPr lang="en-GB" sz="1500" dirty="0" smtClean="0"/>
                        <a:t>tourism</a:t>
                      </a:r>
                      <a:endParaRPr lang="el-GR" sz="1500" dirty="0"/>
                    </a:p>
                  </a:txBody>
                  <a:tcPr/>
                </a:tc>
                <a:tc>
                  <a:txBody>
                    <a:bodyPr/>
                    <a:lstStyle/>
                    <a:p>
                      <a:r>
                        <a:rPr lang="en-US" sz="1500" dirty="0" smtClean="0"/>
                        <a:t>Special Interest tourism </a:t>
                      </a:r>
                    </a:p>
                    <a:p>
                      <a:pPr marL="285750" indent="-285750">
                        <a:buFont typeface="Arial" pitchFamily="34" charset="0"/>
                        <a:buChar char="•"/>
                      </a:pPr>
                      <a:r>
                        <a:rPr lang="en-US" sz="1500" dirty="0" smtClean="0"/>
                        <a:t>Conference </a:t>
                      </a:r>
                    </a:p>
                    <a:p>
                      <a:pPr marL="285750" indent="-285750">
                        <a:buFont typeface="Arial" pitchFamily="34" charset="0"/>
                        <a:buChar char="•"/>
                      </a:pPr>
                      <a:r>
                        <a:rPr lang="en-US" sz="1500" dirty="0" smtClean="0"/>
                        <a:t>Business trips </a:t>
                      </a:r>
                    </a:p>
                    <a:p>
                      <a:pPr marL="285750" indent="-285750">
                        <a:buFont typeface="Arial" pitchFamily="34" charset="0"/>
                        <a:buChar char="•"/>
                      </a:pPr>
                      <a:r>
                        <a:rPr lang="en-US" sz="1500" dirty="0" smtClean="0"/>
                        <a:t>Maritime </a:t>
                      </a:r>
                    </a:p>
                    <a:p>
                      <a:pPr marL="285750" indent="-285750">
                        <a:buFont typeface="Arial" pitchFamily="34" charset="0"/>
                        <a:buChar char="•"/>
                      </a:pPr>
                      <a:r>
                        <a:rPr lang="en-US" sz="1500" dirty="0" smtClean="0"/>
                        <a:t>Religious </a:t>
                      </a:r>
                    </a:p>
                  </a:txBody>
                  <a:tcPr/>
                </a:tc>
                <a:tc>
                  <a:txBody>
                    <a:bodyPr/>
                    <a:lstStyle/>
                    <a:p>
                      <a:pPr marL="285750" indent="-285750">
                        <a:buFont typeface="Arial" pitchFamily="34" charset="0"/>
                        <a:buChar char="•"/>
                      </a:pPr>
                      <a:endParaRPr lang="en-US" sz="1500" dirty="0" smtClean="0"/>
                    </a:p>
                    <a:p>
                      <a:pPr marL="285750" indent="-285750">
                        <a:buFont typeface="Arial" pitchFamily="34" charset="0"/>
                        <a:buChar char="•"/>
                      </a:pPr>
                      <a:r>
                        <a:rPr lang="en-US" sz="1500" dirty="0" smtClean="0"/>
                        <a:t>Health/spa </a:t>
                      </a:r>
                    </a:p>
                    <a:p>
                      <a:pPr marL="285750" indent="-285750">
                        <a:buFont typeface="Arial" pitchFamily="34" charset="0"/>
                        <a:buChar char="•"/>
                      </a:pPr>
                      <a:r>
                        <a:rPr lang="en-US" sz="1500" dirty="0" smtClean="0"/>
                        <a:t>Educational </a:t>
                      </a:r>
                    </a:p>
                    <a:p>
                      <a:pPr marL="285750" indent="-285750">
                        <a:buFont typeface="Arial" pitchFamily="34" charset="0"/>
                        <a:buChar char="•"/>
                      </a:pPr>
                      <a:r>
                        <a:rPr lang="en-US" sz="1500" dirty="0" smtClean="0"/>
                        <a:t>Sport </a:t>
                      </a:r>
                    </a:p>
                    <a:p>
                      <a:pPr marL="285750" indent="-285750">
                        <a:buFont typeface="Arial" pitchFamily="34" charset="0"/>
                        <a:buChar char="•"/>
                      </a:pPr>
                      <a:r>
                        <a:rPr lang="en-US" sz="1500" dirty="0" smtClean="0"/>
                        <a:t>Adventure</a:t>
                      </a:r>
                      <a:endParaRPr lang="el-GR" sz="1500" dirty="0"/>
                    </a:p>
                  </a:txBody>
                  <a:tcPr/>
                </a:tc>
              </a:tr>
              <a:tr h="370840">
                <a:tc>
                  <a:txBody>
                    <a:bodyPr/>
                    <a:lstStyle/>
                    <a:p>
                      <a:r>
                        <a:rPr lang="en-GB" sz="1500" dirty="0" smtClean="0"/>
                        <a:t>Mode of organisation</a:t>
                      </a:r>
                      <a:endParaRPr lang="el-GR" sz="1500" dirty="0"/>
                    </a:p>
                  </a:txBody>
                  <a:tcPr/>
                </a:tc>
                <a:tc>
                  <a:txBody>
                    <a:bodyPr/>
                    <a:lstStyle/>
                    <a:p>
                      <a:pPr marL="285750" indent="-285750">
                        <a:buFont typeface="Arial" pitchFamily="34" charset="0"/>
                        <a:buChar char="•"/>
                      </a:pPr>
                      <a:r>
                        <a:rPr lang="en-GB" sz="1500" dirty="0" smtClean="0"/>
                        <a:t> Mass tourism </a:t>
                      </a:r>
                    </a:p>
                    <a:p>
                      <a:pPr marL="285750" indent="-285750">
                        <a:buFont typeface="Arial" pitchFamily="34" charset="0"/>
                        <a:buChar char="•"/>
                      </a:pPr>
                      <a:r>
                        <a:rPr lang="en-GB" sz="1500" dirty="0" smtClean="0"/>
                        <a:t> Individuals </a:t>
                      </a:r>
                    </a:p>
                    <a:p>
                      <a:pPr marL="285750" indent="-285750">
                        <a:buFont typeface="Arial" pitchFamily="34" charset="0"/>
                        <a:buChar char="•"/>
                      </a:pPr>
                      <a:r>
                        <a:rPr lang="en-GB" sz="1500" dirty="0" smtClean="0"/>
                        <a:t> Social tourism </a:t>
                      </a:r>
                    </a:p>
                    <a:p>
                      <a:pPr marL="285750" indent="-285750">
                        <a:buFont typeface="Arial" pitchFamily="34" charset="0"/>
                        <a:buChar char="•"/>
                      </a:pPr>
                      <a:r>
                        <a:rPr lang="en-GB" sz="1500" dirty="0" smtClean="0"/>
                        <a:t> Second residence</a:t>
                      </a:r>
                      <a:endParaRPr lang="el-GR" sz="1500" dirty="0"/>
                    </a:p>
                  </a:txBody>
                  <a:tcPr/>
                </a:tc>
                <a:tc gridSpan="2">
                  <a:txBody>
                    <a:bodyPr/>
                    <a:lstStyle/>
                    <a:p>
                      <a:pPr marL="285750" indent="-285750">
                        <a:buFont typeface="Arial" pitchFamily="34" charset="0"/>
                        <a:buChar char="•"/>
                      </a:pPr>
                      <a:r>
                        <a:rPr lang="en-US" sz="1500" dirty="0" smtClean="0"/>
                        <a:t> Small groups of </a:t>
                      </a:r>
                      <a:r>
                        <a:rPr lang="en-US" sz="1500" baseline="0" dirty="0" smtClean="0"/>
                        <a:t> </a:t>
                      </a:r>
                      <a:r>
                        <a:rPr lang="en-US" sz="1500" dirty="0" smtClean="0"/>
                        <a:t>tourists </a:t>
                      </a:r>
                    </a:p>
                    <a:p>
                      <a:pPr marL="285750" indent="-285750">
                        <a:buFont typeface="Arial" pitchFamily="34" charset="0"/>
                        <a:buChar char="•"/>
                      </a:pPr>
                      <a:r>
                        <a:rPr lang="en-US" sz="1500" dirty="0" smtClean="0"/>
                        <a:t> Individuals </a:t>
                      </a:r>
                    </a:p>
                    <a:p>
                      <a:pPr marL="285750" indent="-285750">
                        <a:buFont typeface="Arial" pitchFamily="34" charset="0"/>
                        <a:buChar char="•"/>
                      </a:pPr>
                      <a:r>
                        <a:rPr lang="en-US" sz="1500" dirty="0" smtClean="0"/>
                        <a:t> Social tourism</a:t>
                      </a:r>
                      <a:endParaRPr lang="el-GR" sz="1500" dirty="0"/>
                    </a:p>
                  </a:txBody>
                  <a:tcPr/>
                </a:tc>
                <a:tc hMerge="1">
                  <a:txBody>
                    <a:bodyPr/>
                    <a:lstStyle/>
                    <a:p>
                      <a:endParaRPr lang="el-GR"/>
                    </a:p>
                  </a:txBody>
                  <a:tcPr/>
                </a:tc>
              </a:tr>
              <a:tr h="370840">
                <a:tc>
                  <a:txBody>
                    <a:bodyPr/>
                    <a:lstStyle/>
                    <a:p>
                      <a:r>
                        <a:rPr lang="en-GB" sz="1500" dirty="0" smtClean="0"/>
                        <a:t>Tourist behaviour</a:t>
                      </a:r>
                      <a:endParaRPr lang="el-GR" sz="1500" dirty="0"/>
                    </a:p>
                  </a:txBody>
                  <a:tcPr/>
                </a:tc>
                <a:tc>
                  <a:txBody>
                    <a:bodyPr/>
                    <a:lstStyle/>
                    <a:p>
                      <a:pPr marL="285750" indent="-285750">
                        <a:buFont typeface="Arial" pitchFamily="34" charset="0"/>
                        <a:buChar char="•"/>
                      </a:pPr>
                      <a:r>
                        <a:rPr lang="en-US" sz="1500" dirty="0" smtClean="0"/>
                        <a:t>Indifference </a:t>
                      </a:r>
                    </a:p>
                    <a:p>
                      <a:pPr marL="285750" indent="-285750">
                        <a:buFont typeface="Arial" pitchFamily="34" charset="0"/>
                        <a:buChar char="•"/>
                      </a:pPr>
                      <a:r>
                        <a:rPr lang="en-US" sz="1500" dirty="0" smtClean="0"/>
                        <a:t>High consumption (depletion of resources)</a:t>
                      </a:r>
                      <a:endParaRPr lang="el-GR" sz="1500" dirty="0"/>
                    </a:p>
                  </a:txBody>
                  <a:tcPr/>
                </a:tc>
                <a:tc gridSpan="2">
                  <a:txBody>
                    <a:bodyPr/>
                    <a:lstStyle/>
                    <a:p>
                      <a:pPr marL="285750" indent="-285750">
                        <a:buFont typeface="Arial" pitchFamily="34" charset="0"/>
                        <a:buChar char="•"/>
                      </a:pPr>
                      <a:r>
                        <a:rPr lang="en-US" sz="1500" dirty="0" smtClean="0"/>
                        <a:t> Responsibility </a:t>
                      </a:r>
                    </a:p>
                    <a:p>
                      <a:pPr marL="285750" indent="-285750">
                        <a:buFont typeface="Arial" pitchFamily="34" charset="0"/>
                        <a:buChar char="•"/>
                      </a:pPr>
                      <a:r>
                        <a:rPr lang="en-US" sz="1500" dirty="0" smtClean="0"/>
                        <a:t> Use of resources (not </a:t>
                      </a:r>
                      <a:r>
                        <a:rPr lang="en-US" sz="1500" baseline="0" dirty="0" smtClean="0"/>
                        <a:t> </a:t>
                      </a:r>
                      <a:r>
                        <a:rPr lang="en-US" sz="1500" dirty="0" smtClean="0"/>
                        <a:t>consumption)</a:t>
                      </a:r>
                      <a:endParaRPr lang="el-GR" sz="1500" dirty="0"/>
                    </a:p>
                  </a:txBody>
                  <a:tcPr/>
                </a:tc>
                <a:tc hMerge="1">
                  <a:txBody>
                    <a:bodyPr/>
                    <a:lstStyle/>
                    <a:p>
                      <a:endParaRPr lang="el-GR"/>
                    </a:p>
                  </a:txBody>
                  <a:tcPr/>
                </a:tc>
              </a:tr>
              <a:tr h="370840">
                <a:tc>
                  <a:txBody>
                    <a:bodyPr/>
                    <a:lstStyle/>
                    <a:p>
                      <a:r>
                        <a:rPr lang="en-GB" sz="1500" dirty="0" smtClean="0"/>
                        <a:t>State of tourism activity</a:t>
                      </a:r>
                      <a:endParaRPr lang="el-GR" sz="1500" dirty="0"/>
                    </a:p>
                  </a:txBody>
                  <a:tcPr/>
                </a:tc>
                <a:tc>
                  <a:txBody>
                    <a:bodyPr/>
                    <a:lstStyle/>
                    <a:p>
                      <a:pPr marL="285750" indent="-285750">
                        <a:buFont typeface="Arial" pitchFamily="34" charset="0"/>
                        <a:buChar char="•"/>
                      </a:pPr>
                      <a:r>
                        <a:rPr lang="en-GB" sz="1500" dirty="0" smtClean="0"/>
                        <a:t>Not sustainable tourism</a:t>
                      </a:r>
                      <a:endParaRPr lang="el-GR" sz="1500" dirty="0"/>
                    </a:p>
                  </a:txBody>
                  <a:tcPr/>
                </a:tc>
                <a:tc gridSpan="2">
                  <a:txBody>
                    <a:bodyPr/>
                    <a:lstStyle/>
                    <a:p>
                      <a:pPr marL="285750" indent="-285750">
                        <a:buFont typeface="Arial" pitchFamily="34" charset="0"/>
                        <a:buChar char="•"/>
                      </a:pPr>
                      <a:r>
                        <a:rPr lang="en-US" sz="1500" b="1" dirty="0" smtClean="0"/>
                        <a:t> Green tourism </a:t>
                      </a:r>
                    </a:p>
                    <a:p>
                      <a:pPr marL="285750" indent="-285750">
                        <a:buFont typeface="Arial" pitchFamily="34" charset="0"/>
                        <a:buChar char="•"/>
                      </a:pPr>
                      <a:r>
                        <a:rPr lang="en-US" sz="1500" b="1" dirty="0" smtClean="0"/>
                        <a:t> Economically </a:t>
                      </a:r>
                      <a:r>
                        <a:rPr lang="en-US" sz="1500" b="1" baseline="0" dirty="0" smtClean="0"/>
                        <a:t> </a:t>
                      </a:r>
                      <a:r>
                        <a:rPr lang="en-US" sz="1500" b="1" dirty="0" smtClean="0"/>
                        <a:t>sustainable tourism </a:t>
                      </a:r>
                    </a:p>
                    <a:p>
                      <a:pPr marL="285750" indent="-285750">
                        <a:buFont typeface="Arial" pitchFamily="34" charset="0"/>
                        <a:buChar char="•"/>
                      </a:pPr>
                      <a:r>
                        <a:rPr lang="en-US" sz="1500" b="1" dirty="0" smtClean="0"/>
                        <a:t> Sustainable tourism</a:t>
                      </a:r>
                      <a:endParaRPr lang="el-GR" sz="1500" b="1" dirty="0"/>
                    </a:p>
                  </a:txBody>
                  <a:tcPr/>
                </a:tc>
                <a:tc hMerge="1">
                  <a:txBody>
                    <a:bodyPr/>
                    <a:lstStyle/>
                    <a:p>
                      <a:endParaRPr lang="el-GR"/>
                    </a:p>
                  </a:txBody>
                  <a:tcPr/>
                </a:tc>
              </a:tr>
            </a:tbl>
          </a:graphicData>
        </a:graphic>
      </p:graphicFrame>
      <p:sp>
        <p:nvSpPr>
          <p:cNvPr id="5" name="TextBox 4"/>
          <p:cNvSpPr txBox="1"/>
          <p:nvPr/>
        </p:nvSpPr>
        <p:spPr>
          <a:xfrm>
            <a:off x="3444929" y="6027795"/>
            <a:ext cx="2254143" cy="261610"/>
          </a:xfrm>
          <a:prstGeom prst="rect">
            <a:avLst/>
          </a:prstGeom>
          <a:noFill/>
        </p:spPr>
        <p:txBody>
          <a:bodyPr wrap="none" rtlCol="0">
            <a:spAutoFit/>
          </a:bodyPr>
          <a:lstStyle/>
          <a:p>
            <a:r>
              <a:rPr lang="en-US" sz="1100" dirty="0"/>
              <a:t>Source: </a:t>
            </a:r>
            <a:r>
              <a:rPr lang="en-US" sz="1100" dirty="0" err="1"/>
              <a:t>Vagianni</a:t>
            </a:r>
            <a:r>
              <a:rPr lang="en-US" sz="1100" dirty="0"/>
              <a:t> and </a:t>
            </a:r>
            <a:r>
              <a:rPr lang="en-US" sz="1100" dirty="0" err="1"/>
              <a:t>Spilanis</a:t>
            </a:r>
            <a:r>
              <a:rPr lang="en-US" sz="1100" dirty="0"/>
              <a:t> (2004)</a:t>
            </a:r>
            <a:endParaRPr lang="el-GR" sz="1100" dirty="0"/>
          </a:p>
        </p:txBody>
      </p:sp>
    </p:spTree>
    <p:extLst>
      <p:ext uri="{BB962C8B-B14F-4D97-AF65-F5344CB8AC3E}">
        <p14:creationId xmlns:p14="http://schemas.microsoft.com/office/powerpoint/2010/main" xmlns="" val="4166880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a:t>Tourism demand trends </a:t>
            </a:r>
            <a:r>
              <a:rPr lang="en-US" sz="2800" b="1" dirty="0" smtClean="0"/>
              <a:t>                                                </a:t>
            </a:r>
            <a:r>
              <a:rPr lang="en-US" sz="2000" b="1" dirty="0" smtClean="0"/>
              <a:t>(3/4)                                             </a:t>
            </a:r>
            <a:endParaRPr lang="en-GB" b="1" dirty="0"/>
          </a:p>
        </p:txBody>
      </p:sp>
      <p:sp>
        <p:nvSpPr>
          <p:cNvPr id="4" name="Content Placeholder 2"/>
          <p:cNvSpPr>
            <a:spLocks noGrp="1"/>
          </p:cNvSpPr>
          <p:nvPr>
            <p:ph idx="1"/>
          </p:nvPr>
        </p:nvSpPr>
        <p:spPr>
          <a:xfrm>
            <a:off x="457200" y="949911"/>
            <a:ext cx="8229600" cy="5486400"/>
          </a:xfrm>
        </p:spPr>
        <p:txBody>
          <a:bodyPr>
            <a:normAutofit/>
          </a:bodyPr>
          <a:lstStyle/>
          <a:p>
            <a:pPr algn="just">
              <a:lnSpc>
                <a:spcPct val="125000"/>
              </a:lnSpc>
              <a:spcBef>
                <a:spcPts val="600"/>
              </a:spcBef>
              <a:spcAft>
                <a:spcPts val="600"/>
              </a:spcAft>
            </a:pPr>
            <a:endParaRPr lang="en-US" sz="2200" dirty="0" smtClean="0">
              <a:solidFill>
                <a:schemeClr val="accent3"/>
              </a:solidFill>
              <a:effectLst>
                <a:outerShdw blurRad="38100" dist="38100" dir="2700000" algn="tl">
                  <a:srgbClr val="000000">
                    <a:alpha val="43137"/>
                  </a:srgbClr>
                </a:outerShdw>
              </a:effectLst>
            </a:endParaRPr>
          </a:p>
          <a:p>
            <a:pPr algn="just">
              <a:lnSpc>
                <a:spcPct val="125000"/>
              </a:lnSpc>
              <a:spcBef>
                <a:spcPts val="600"/>
              </a:spcBef>
              <a:spcAft>
                <a:spcPts val="600"/>
              </a:spcAft>
            </a:pPr>
            <a:endParaRPr lang="el-GR" sz="2200" dirty="0">
              <a:solidFill>
                <a:schemeClr val="accent3"/>
              </a:solidFill>
              <a:effectLst>
                <a:outerShdw blurRad="38100" dist="38100" dir="2700000" algn="tl">
                  <a:srgbClr val="000000">
                    <a:alpha val="43137"/>
                  </a:srgbClr>
                </a:outerShdw>
              </a:effectLst>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xmlns="" val="0"/>
              </a:ext>
            </a:extLst>
          </a:blip>
          <a:srcRect l="30173" t="19440" r="29568" b="13086"/>
          <a:stretch>
            <a:fillRect/>
          </a:stretch>
        </p:blipFill>
        <p:spPr bwMode="auto">
          <a:xfrm>
            <a:off x="4844955" y="705113"/>
            <a:ext cx="4305140" cy="6139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457201" y="1201003"/>
            <a:ext cx="4183038" cy="2308324"/>
          </a:xfrm>
          <a:prstGeom prst="rect">
            <a:avLst/>
          </a:prstGeom>
          <a:noFill/>
        </p:spPr>
        <p:txBody>
          <a:bodyPr wrap="square" rtlCol="0">
            <a:spAutoFit/>
          </a:bodyPr>
          <a:lstStyle/>
          <a:p>
            <a:r>
              <a:rPr lang="en-US" sz="2400" dirty="0" smtClean="0"/>
              <a:t>Touristic development and management can be enhanced by implementing an integrated approach between specialized natural scientists and the tourist industry.</a:t>
            </a:r>
            <a:endParaRPr lang="el-GR" sz="2400" dirty="0" smtClean="0"/>
          </a:p>
        </p:txBody>
      </p:sp>
      <p:sp>
        <p:nvSpPr>
          <p:cNvPr id="9" name="TextBox 8"/>
          <p:cNvSpPr txBox="1"/>
          <p:nvPr/>
        </p:nvSpPr>
        <p:spPr>
          <a:xfrm>
            <a:off x="457200" y="3916907"/>
            <a:ext cx="4183038" cy="1938992"/>
          </a:xfrm>
          <a:prstGeom prst="rect">
            <a:avLst/>
          </a:prstGeom>
          <a:noFill/>
        </p:spPr>
        <p:txBody>
          <a:bodyPr wrap="square" rtlCol="0">
            <a:spAutoFit/>
          </a:bodyPr>
          <a:lstStyle/>
          <a:p>
            <a:r>
              <a:rPr lang="en-US" sz="2400" dirty="0" smtClean="0"/>
              <a:t>Greek </a:t>
            </a:r>
            <a:r>
              <a:rPr lang="en-US" sz="2400" dirty="0" smtClean="0"/>
              <a:t>natural and cultural resources should be inventoried and evaluated in order to establish composite market products.</a:t>
            </a:r>
            <a:endParaRPr lang="el-GR" sz="2400" dirty="0" smtClean="0"/>
          </a:p>
        </p:txBody>
      </p:sp>
    </p:spTree>
    <p:extLst>
      <p:ext uri="{BB962C8B-B14F-4D97-AF65-F5344CB8AC3E}">
        <p14:creationId xmlns:p14="http://schemas.microsoft.com/office/powerpoint/2010/main" xmlns="" val="3619039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a:t>Tourism demand trends </a:t>
            </a:r>
            <a:r>
              <a:rPr lang="en-US" sz="2800" b="1" dirty="0" smtClean="0"/>
              <a:t>                                                </a:t>
            </a:r>
            <a:r>
              <a:rPr lang="en-US" sz="2000" b="1" dirty="0" smtClean="0"/>
              <a:t>(4/4)                                             </a:t>
            </a:r>
            <a:endParaRPr lang="en-GB" b="1" dirty="0"/>
          </a:p>
        </p:txBody>
      </p:sp>
      <p:sp>
        <p:nvSpPr>
          <p:cNvPr id="4" name="Content Placeholder 2"/>
          <p:cNvSpPr>
            <a:spLocks noGrp="1"/>
          </p:cNvSpPr>
          <p:nvPr>
            <p:ph idx="1"/>
          </p:nvPr>
        </p:nvSpPr>
        <p:spPr>
          <a:xfrm>
            <a:off x="457200" y="949911"/>
            <a:ext cx="8229600" cy="5486400"/>
          </a:xfrm>
        </p:spPr>
        <p:txBody>
          <a:bodyPr>
            <a:normAutofit/>
          </a:bodyPr>
          <a:lstStyle/>
          <a:p>
            <a:pPr algn="just">
              <a:lnSpc>
                <a:spcPct val="125000"/>
              </a:lnSpc>
              <a:spcBef>
                <a:spcPts val="600"/>
              </a:spcBef>
              <a:spcAft>
                <a:spcPts val="600"/>
              </a:spcAft>
            </a:pPr>
            <a:endParaRPr lang="en-US" sz="2200" dirty="0" smtClean="0">
              <a:solidFill>
                <a:schemeClr val="accent3"/>
              </a:solidFill>
              <a:effectLst>
                <a:outerShdw blurRad="38100" dist="38100" dir="2700000" algn="tl">
                  <a:srgbClr val="000000">
                    <a:alpha val="43137"/>
                  </a:srgbClr>
                </a:outerShdw>
              </a:effectLst>
            </a:endParaRPr>
          </a:p>
          <a:p>
            <a:pPr algn="just">
              <a:lnSpc>
                <a:spcPct val="125000"/>
              </a:lnSpc>
              <a:spcBef>
                <a:spcPts val="600"/>
              </a:spcBef>
              <a:spcAft>
                <a:spcPts val="600"/>
              </a:spcAft>
            </a:pPr>
            <a:endParaRPr lang="el-GR" sz="2200" dirty="0">
              <a:solidFill>
                <a:schemeClr val="accent3"/>
              </a:solidFill>
              <a:effectLst>
                <a:outerShdw blurRad="38100" dist="38100" dir="2700000" algn="tl">
                  <a:srgbClr val="000000">
                    <a:alpha val="43137"/>
                  </a:srgbClr>
                </a:outerShdw>
              </a:effectLst>
            </a:endParaRPr>
          </a:p>
        </p:txBody>
      </p:sp>
      <p:pic>
        <p:nvPicPr>
          <p:cNvPr id="5" name="Picture 5" descr="Walking%20Trai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7729" y="4400583"/>
            <a:ext cx="2716271" cy="179974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site_samaria_510_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7729" y="705113"/>
            <a:ext cx="2716271" cy="362122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Krioneri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75456" y="4049368"/>
            <a:ext cx="3893084" cy="240512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DSC0614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82890" y="696652"/>
            <a:ext cx="4615384" cy="32162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7989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smtClean="0"/>
              <a:t>Sustainable Practices: Energy Efficiency                     </a:t>
            </a:r>
            <a:r>
              <a:rPr lang="en-US" sz="2000" b="1" dirty="0" smtClean="0"/>
              <a:t>(1/3)</a:t>
            </a:r>
            <a:endParaRPr lang="en-GB" sz="2400" b="1" dirty="0"/>
          </a:p>
        </p:txBody>
      </p:sp>
      <p:sp>
        <p:nvSpPr>
          <p:cNvPr id="4" name="Content Placeholder 2"/>
          <p:cNvSpPr>
            <a:spLocks noGrp="1"/>
          </p:cNvSpPr>
          <p:nvPr>
            <p:ph idx="1"/>
          </p:nvPr>
        </p:nvSpPr>
        <p:spPr>
          <a:xfrm>
            <a:off x="457200" y="949911"/>
            <a:ext cx="8229600" cy="5486400"/>
          </a:xfrm>
        </p:spPr>
        <p:txBody>
          <a:bodyPr>
            <a:normAutofit/>
          </a:bodyPr>
          <a:lstStyle/>
          <a:p>
            <a:pPr algn="just">
              <a:lnSpc>
                <a:spcPct val="125000"/>
              </a:lnSpc>
              <a:spcBef>
                <a:spcPts val="600"/>
              </a:spcBef>
              <a:spcAft>
                <a:spcPts val="600"/>
              </a:spcAft>
            </a:pPr>
            <a:r>
              <a:rPr lang="en-US" dirty="0" smtClean="0"/>
              <a:t>Importance of sustainability at the tourism sector:</a:t>
            </a:r>
            <a:endParaRPr lang="en-US" dirty="0"/>
          </a:p>
          <a:p>
            <a:pPr lvl="1" algn="just">
              <a:lnSpc>
                <a:spcPct val="125000"/>
              </a:lnSpc>
              <a:spcBef>
                <a:spcPts val="0"/>
              </a:spcBef>
              <a:spcAft>
                <a:spcPts val="600"/>
              </a:spcAft>
            </a:pPr>
            <a:r>
              <a:rPr lang="en-US" sz="1800" dirty="0" smtClean="0"/>
              <a:t>Reduce energy costs</a:t>
            </a:r>
          </a:p>
          <a:p>
            <a:pPr lvl="1" algn="just">
              <a:lnSpc>
                <a:spcPct val="125000"/>
              </a:lnSpc>
              <a:spcBef>
                <a:spcPts val="0"/>
              </a:spcBef>
              <a:spcAft>
                <a:spcPts val="600"/>
              </a:spcAft>
            </a:pPr>
            <a:r>
              <a:rPr lang="en-US" sz="1800" dirty="0" smtClean="0"/>
              <a:t>Promote ‘green’ efforts to increasing numbers of environmentally responsible consumers</a:t>
            </a:r>
          </a:p>
          <a:p>
            <a:pPr lvl="1" algn="just">
              <a:lnSpc>
                <a:spcPct val="125000"/>
              </a:lnSpc>
              <a:spcBef>
                <a:spcPts val="0"/>
              </a:spcBef>
              <a:spcAft>
                <a:spcPts val="600"/>
              </a:spcAft>
            </a:pPr>
            <a:r>
              <a:rPr lang="en-US" sz="1800" dirty="0" smtClean="0"/>
              <a:t>Create an attractive environment to which guests are willing to return</a:t>
            </a:r>
          </a:p>
          <a:p>
            <a:pPr lvl="1" algn="just">
              <a:lnSpc>
                <a:spcPct val="125000"/>
              </a:lnSpc>
              <a:spcBef>
                <a:spcPts val="0"/>
              </a:spcBef>
              <a:spcAft>
                <a:spcPts val="600"/>
              </a:spcAft>
            </a:pPr>
            <a:r>
              <a:rPr lang="en-US" sz="1800" dirty="0" smtClean="0"/>
              <a:t>Improved energy efficiency </a:t>
            </a:r>
            <a:r>
              <a:rPr lang="en-US" sz="1800" dirty="0"/>
              <a:t>can lead to a </a:t>
            </a:r>
            <a:r>
              <a:rPr lang="en-US" sz="1800" dirty="0" smtClean="0"/>
              <a:t>more comfortable environment</a:t>
            </a:r>
          </a:p>
          <a:p>
            <a:pPr lvl="1" algn="just">
              <a:lnSpc>
                <a:spcPct val="125000"/>
              </a:lnSpc>
              <a:spcBef>
                <a:spcPts val="0"/>
              </a:spcBef>
              <a:spcAft>
                <a:spcPts val="600"/>
              </a:spcAft>
            </a:pPr>
            <a:r>
              <a:rPr lang="en-US" sz="1800" dirty="0" smtClean="0"/>
              <a:t>Improve </a:t>
            </a:r>
            <a:r>
              <a:rPr lang="en-US" sz="1800" dirty="0"/>
              <a:t>consumer </a:t>
            </a:r>
            <a:r>
              <a:rPr lang="en-US" sz="1800" dirty="0" smtClean="0"/>
              <a:t>services and </a:t>
            </a:r>
            <a:r>
              <a:rPr lang="en-US" sz="1800" dirty="0"/>
              <a:t>enhance the </a:t>
            </a:r>
            <a:r>
              <a:rPr lang="en-US" sz="1800" dirty="0" smtClean="0"/>
              <a:t>perception of </a:t>
            </a:r>
            <a:r>
              <a:rPr lang="en-US" sz="1800" dirty="0"/>
              <a:t>comfort and </a:t>
            </a:r>
            <a:r>
              <a:rPr lang="en-US" sz="1800" dirty="0" smtClean="0"/>
              <a:t>satisfaction</a:t>
            </a:r>
          </a:p>
          <a:p>
            <a:pPr lvl="1" algn="just">
              <a:lnSpc>
                <a:spcPct val="125000"/>
              </a:lnSpc>
              <a:spcBef>
                <a:spcPts val="0"/>
              </a:spcBef>
              <a:spcAft>
                <a:spcPts val="600"/>
              </a:spcAft>
            </a:pPr>
            <a:r>
              <a:rPr lang="en-US" sz="1800" dirty="0" smtClean="0"/>
              <a:t>Improve management approach </a:t>
            </a:r>
            <a:r>
              <a:rPr lang="en-US" sz="1800" dirty="0"/>
              <a:t>and system</a:t>
            </a:r>
            <a:r>
              <a:rPr lang="en-US" sz="1800" dirty="0" smtClean="0"/>
              <a:t>.</a:t>
            </a:r>
          </a:p>
        </p:txBody>
      </p:sp>
      <p:pic>
        <p:nvPicPr>
          <p:cNvPr id="1026" name="Picture 2" descr="http://t2.gstatic.com/images?q=tbn:ANd9GcSZxHV3TSv9EHA2AbIFU3CdrkXh4Z42IhOtj2uHbVHdKAweTJ2yM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4288" y="3861048"/>
            <a:ext cx="1979712" cy="2324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8686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900" y="172232"/>
            <a:ext cx="8225955" cy="532881"/>
          </a:xfrm>
        </p:spPr>
        <p:txBody>
          <a:bodyPr/>
          <a:lstStyle/>
          <a:p>
            <a:r>
              <a:rPr lang="en-US" sz="2800" b="1" dirty="0" smtClean="0"/>
              <a:t>Sustainable Practices: Energy Efficiency                     </a:t>
            </a:r>
            <a:r>
              <a:rPr lang="en-US" sz="2000" b="1" dirty="0" smtClean="0"/>
              <a:t>(2/3)</a:t>
            </a:r>
            <a:endParaRPr lang="en-GB" sz="2400" b="1" dirty="0"/>
          </a:p>
        </p:txBody>
      </p:sp>
      <p:sp>
        <p:nvSpPr>
          <p:cNvPr id="4" name="Content Placeholder 2"/>
          <p:cNvSpPr>
            <a:spLocks noGrp="1"/>
          </p:cNvSpPr>
          <p:nvPr>
            <p:ph idx="1"/>
          </p:nvPr>
        </p:nvSpPr>
        <p:spPr>
          <a:xfrm>
            <a:off x="457200" y="949911"/>
            <a:ext cx="8229600" cy="5486400"/>
          </a:xfrm>
        </p:spPr>
        <p:txBody>
          <a:bodyPr>
            <a:normAutofit lnSpcReduction="10000"/>
          </a:bodyPr>
          <a:lstStyle/>
          <a:p>
            <a:pPr algn="just">
              <a:lnSpc>
                <a:spcPct val="125000"/>
              </a:lnSpc>
              <a:spcBef>
                <a:spcPts val="600"/>
              </a:spcBef>
              <a:spcAft>
                <a:spcPts val="600"/>
              </a:spcAft>
            </a:pPr>
            <a:r>
              <a:rPr lang="en-US" dirty="0"/>
              <a:t>Tips for </a:t>
            </a:r>
            <a:r>
              <a:rPr lang="en-US" dirty="0" smtClean="0"/>
              <a:t>improving the energy sustainability</a:t>
            </a:r>
            <a:r>
              <a:rPr lang="en-US" dirty="0"/>
              <a:t>:</a:t>
            </a:r>
          </a:p>
          <a:p>
            <a:pPr lvl="1" algn="just">
              <a:lnSpc>
                <a:spcPct val="125000"/>
              </a:lnSpc>
              <a:spcBef>
                <a:spcPts val="0"/>
              </a:spcBef>
              <a:spcAft>
                <a:spcPts val="600"/>
              </a:spcAft>
            </a:pPr>
            <a:r>
              <a:rPr lang="en-US" sz="1800" dirty="0"/>
              <a:t>Understand where energy is </a:t>
            </a:r>
            <a:r>
              <a:rPr lang="en-US" sz="1800" dirty="0" smtClean="0"/>
              <a:t>used. Knowing </a:t>
            </a:r>
            <a:r>
              <a:rPr lang="en-US" sz="1800" dirty="0"/>
              <a:t>what you pay for </a:t>
            </a:r>
            <a:r>
              <a:rPr lang="en-US" sz="1800" dirty="0" smtClean="0"/>
              <a:t>energy (electrical</a:t>
            </a:r>
            <a:r>
              <a:rPr lang="en-US" sz="1800" dirty="0"/>
              <a:t>, heating or cooling) and </a:t>
            </a:r>
            <a:r>
              <a:rPr lang="en-US" sz="1800" dirty="0" smtClean="0"/>
              <a:t>how it </a:t>
            </a:r>
            <a:r>
              <a:rPr lang="en-US" sz="1800" dirty="0"/>
              <a:t>is used are essential parts of </a:t>
            </a:r>
            <a:r>
              <a:rPr lang="en-US" sz="1800" dirty="0" smtClean="0"/>
              <a:t>efficient energy management</a:t>
            </a:r>
          </a:p>
          <a:p>
            <a:pPr lvl="1" algn="just">
              <a:lnSpc>
                <a:spcPct val="125000"/>
              </a:lnSpc>
              <a:spcBef>
                <a:spcPts val="0"/>
              </a:spcBef>
              <a:spcAft>
                <a:spcPts val="600"/>
              </a:spcAft>
            </a:pPr>
            <a:r>
              <a:rPr lang="en-US" sz="1800" dirty="0"/>
              <a:t>Reduce your energy needs </a:t>
            </a:r>
            <a:r>
              <a:rPr lang="en-US" sz="1800" dirty="0" smtClean="0"/>
              <a:t>and improve </a:t>
            </a:r>
            <a:r>
              <a:rPr lang="en-US" sz="1800" dirty="0"/>
              <a:t>the efficiency of your </a:t>
            </a:r>
            <a:r>
              <a:rPr lang="en-US" sz="1800" dirty="0" smtClean="0"/>
              <a:t>energy operating </a:t>
            </a:r>
            <a:r>
              <a:rPr lang="en-US" sz="1800" dirty="0"/>
              <a:t>systems</a:t>
            </a:r>
          </a:p>
          <a:p>
            <a:pPr lvl="1" algn="just">
              <a:lnSpc>
                <a:spcPct val="125000"/>
              </a:lnSpc>
              <a:spcBef>
                <a:spcPts val="0"/>
              </a:spcBef>
              <a:spcAft>
                <a:spcPts val="600"/>
              </a:spcAft>
            </a:pPr>
            <a:r>
              <a:rPr lang="en-US" sz="1800" dirty="0"/>
              <a:t>Install renewable energy </a:t>
            </a:r>
            <a:r>
              <a:rPr lang="en-US" sz="1800" dirty="0" smtClean="0"/>
              <a:t>systems to </a:t>
            </a:r>
            <a:r>
              <a:rPr lang="en-US" sz="1800" dirty="0"/>
              <a:t>produce heating, cooling </a:t>
            </a:r>
            <a:r>
              <a:rPr lang="en-US" sz="1800" dirty="0" smtClean="0"/>
              <a:t>and electric power</a:t>
            </a:r>
          </a:p>
          <a:p>
            <a:pPr lvl="1" algn="just">
              <a:lnSpc>
                <a:spcPct val="125000"/>
              </a:lnSpc>
              <a:spcBef>
                <a:spcPts val="0"/>
              </a:spcBef>
              <a:spcAft>
                <a:spcPts val="600"/>
              </a:spcAft>
            </a:pPr>
            <a:r>
              <a:rPr lang="en-US" sz="1800" dirty="0"/>
              <a:t>Select low fuel consumption and </a:t>
            </a:r>
            <a:r>
              <a:rPr lang="en-US" sz="1800" dirty="0" smtClean="0"/>
              <a:t>low emissions </a:t>
            </a:r>
            <a:r>
              <a:rPr lang="en-US" sz="1800" dirty="0"/>
              <a:t>company </a:t>
            </a:r>
            <a:r>
              <a:rPr lang="en-US" sz="1800" dirty="0" smtClean="0"/>
              <a:t>vehicles. Encourage  </a:t>
            </a:r>
            <a:r>
              <a:rPr lang="en-US" sz="1800" dirty="0"/>
              <a:t>guests to use </a:t>
            </a:r>
            <a:r>
              <a:rPr lang="en-US" sz="1800" dirty="0" smtClean="0"/>
              <a:t>sustainable transport </a:t>
            </a:r>
            <a:r>
              <a:rPr lang="en-US" sz="1800" dirty="0"/>
              <a:t>options where </a:t>
            </a:r>
            <a:r>
              <a:rPr lang="en-US" sz="1800" dirty="0" smtClean="0"/>
              <a:t>available</a:t>
            </a:r>
          </a:p>
          <a:p>
            <a:pPr lvl="1" algn="just">
              <a:lnSpc>
                <a:spcPct val="125000"/>
              </a:lnSpc>
              <a:spcBef>
                <a:spcPts val="0"/>
              </a:spcBef>
              <a:spcAft>
                <a:spcPts val="600"/>
              </a:spcAft>
            </a:pPr>
            <a:r>
              <a:rPr lang="en-US" sz="1800" dirty="0"/>
              <a:t>Use an environmental </a:t>
            </a:r>
            <a:r>
              <a:rPr lang="en-US" sz="1800" dirty="0" smtClean="0"/>
              <a:t>management system </a:t>
            </a:r>
            <a:r>
              <a:rPr lang="en-US" sz="1800" dirty="0"/>
              <a:t>to guide your efforts </a:t>
            </a:r>
            <a:r>
              <a:rPr lang="en-US" sz="1800" dirty="0" smtClean="0"/>
              <a:t>and promote </a:t>
            </a:r>
            <a:r>
              <a:rPr lang="en-US" sz="1800" dirty="0"/>
              <a:t>your achievements </a:t>
            </a:r>
            <a:r>
              <a:rPr lang="en-US" sz="1800" dirty="0" smtClean="0"/>
              <a:t>by applying </a:t>
            </a:r>
            <a:r>
              <a:rPr lang="en-US" sz="1800" dirty="0"/>
              <a:t>for a relevant </a:t>
            </a:r>
            <a:r>
              <a:rPr lang="en-US" sz="1800" dirty="0" smtClean="0"/>
              <a:t>eco-label</a:t>
            </a:r>
          </a:p>
          <a:p>
            <a:pPr lvl="1" algn="just">
              <a:lnSpc>
                <a:spcPct val="125000"/>
              </a:lnSpc>
              <a:spcBef>
                <a:spcPts val="0"/>
              </a:spcBef>
              <a:spcAft>
                <a:spcPts val="600"/>
              </a:spcAft>
            </a:pPr>
            <a:r>
              <a:rPr lang="en-US" sz="1800" dirty="0"/>
              <a:t>Involve staff by explaining </a:t>
            </a:r>
            <a:r>
              <a:rPr lang="en-US" sz="1800" dirty="0" smtClean="0"/>
              <a:t>your energy </a:t>
            </a:r>
            <a:r>
              <a:rPr lang="en-US" sz="1800" dirty="0"/>
              <a:t>saving plan and ask for </a:t>
            </a:r>
            <a:r>
              <a:rPr lang="en-US" sz="1800" dirty="0" smtClean="0"/>
              <a:t>their suggestions</a:t>
            </a:r>
            <a:r>
              <a:rPr lang="en-US" sz="1800" dirty="0"/>
              <a:t>. Involve your guests </a:t>
            </a:r>
            <a:r>
              <a:rPr lang="en-US" sz="1800" dirty="0" smtClean="0"/>
              <a:t>by informing </a:t>
            </a:r>
            <a:r>
              <a:rPr lang="en-US" sz="1800" dirty="0"/>
              <a:t>them about your </a:t>
            </a:r>
            <a:r>
              <a:rPr lang="en-US" sz="1800" dirty="0" smtClean="0"/>
              <a:t>sustainable energy </a:t>
            </a:r>
            <a:r>
              <a:rPr lang="en-US" sz="1800" dirty="0"/>
              <a:t>policy and kindly asking </a:t>
            </a:r>
            <a:r>
              <a:rPr lang="en-US" sz="1800" dirty="0" smtClean="0"/>
              <a:t>them to </a:t>
            </a:r>
            <a:r>
              <a:rPr lang="en-US" sz="1800" dirty="0"/>
              <a:t>contribute to your efforts</a:t>
            </a:r>
            <a:endParaRPr lang="en-US" sz="1800" dirty="0" smtClean="0"/>
          </a:p>
        </p:txBody>
      </p:sp>
    </p:spTree>
    <p:extLst>
      <p:ext uri="{BB962C8B-B14F-4D97-AF65-F5344CB8AC3E}">
        <p14:creationId xmlns:p14="http://schemas.microsoft.com/office/powerpoint/2010/main" xmlns="" val="3247534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9522</TotalTime>
  <Words>2027</Words>
  <Application>Microsoft Office PowerPoint</Application>
  <PresentationFormat>On-screen Show (4:3)</PresentationFormat>
  <Paragraphs>321</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Thème Office</vt:lpstr>
      <vt:lpstr>Das neue Gesicht des Tourismus - Griechenland ist anders</vt:lpstr>
      <vt:lpstr>Introduction                                                                      (1/2)</vt:lpstr>
      <vt:lpstr>Introduction                                                                      (2/2)</vt:lpstr>
      <vt:lpstr>Tourism demand trends                                                 (1/4)</vt:lpstr>
      <vt:lpstr>Tourism demand trends                                                 (2/4)                                             </vt:lpstr>
      <vt:lpstr>Tourism demand trends                                                 (3/4)                                             </vt:lpstr>
      <vt:lpstr>Tourism demand trends                                                 (4/4)                                             </vt:lpstr>
      <vt:lpstr>Sustainable Practices: Energy Efficiency                     (1/3)</vt:lpstr>
      <vt:lpstr>Sustainable Practices: Energy Efficiency                     (2/3)</vt:lpstr>
      <vt:lpstr>Sustainable Practices: Energy Efficiency                     (3/3)</vt:lpstr>
      <vt:lpstr>Sustainable Practices: Biomass Exploitation              (1/2)</vt:lpstr>
      <vt:lpstr>Sustainable Practices: Biomass Exploitation              (2/2)</vt:lpstr>
      <vt:lpstr>Tourism Education                                                           (1/8)</vt:lpstr>
      <vt:lpstr>Tourism Education                                                           (2/8)</vt:lpstr>
      <vt:lpstr>Tourism Education                                                           (3/8)</vt:lpstr>
      <vt:lpstr>Tourism Education                                                           (4/8)</vt:lpstr>
      <vt:lpstr>Tourism Education                                                           (5/8)</vt:lpstr>
      <vt:lpstr>Tourism Education                                                           (6/8)</vt:lpstr>
      <vt:lpstr>Tourism Education                                                           (7/8)</vt:lpstr>
      <vt:lpstr>Tourism Education                                                           (8/8)</vt:lpstr>
      <vt:lpstr>Employment prospects in sustainable tourism</vt:lpstr>
      <vt:lpstr>Employment prospects in sustainable tourism</vt:lpstr>
      <vt:lpstr>MSc in Sustainable Development</vt:lpstr>
      <vt:lpstr>Strategies and Best Practice in Local Government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Stéphanie H. Leclerc</dc:creator>
  <cp:lastModifiedBy>moussio</cp:lastModifiedBy>
  <cp:revision>121</cp:revision>
  <dcterms:created xsi:type="dcterms:W3CDTF">2011-07-15T02:23:57Z</dcterms:created>
  <dcterms:modified xsi:type="dcterms:W3CDTF">2012-05-29T07:59:47Z</dcterms:modified>
</cp:coreProperties>
</file>