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  <p:sldMasterId id="2147483673" r:id="rId2"/>
    <p:sldMasterId id="2147483685" r:id="rId3"/>
    <p:sldMasterId id="2147483697" r:id="rId4"/>
    <p:sldMasterId id="2147483709" r:id="rId5"/>
    <p:sldMasterId id="2147483660" r:id="rId6"/>
  </p:sldMasterIdLst>
  <p:notesMasterIdLst>
    <p:notesMasterId r:id="rId17"/>
  </p:notesMasterIdLst>
  <p:handoutMasterIdLst>
    <p:handoutMasterId r:id="rId18"/>
  </p:handoutMasterIdLst>
  <p:sldIdLst>
    <p:sldId id="256" r:id="rId7"/>
    <p:sldId id="257" r:id="rId8"/>
    <p:sldId id="258" r:id="rId9"/>
    <p:sldId id="264" r:id="rId10"/>
    <p:sldId id="259" r:id="rId11"/>
    <p:sldId id="260" r:id="rId12"/>
    <p:sldId id="261" r:id="rId13"/>
    <p:sldId id="262" r:id="rId14"/>
    <p:sldId id="265" r:id="rId15"/>
    <p:sldId id="263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43EB9-1A70-45D0-8716-5F554D014C73}" type="datetimeFigureOut">
              <a:rPr lang="de-DE" smtClean="0"/>
              <a:pPr/>
              <a:t>28.05.2012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2A861-D9F0-48E7-B2CD-772239D51BF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C4D1F-6429-465C-872B-D5A4F1052FC1}" type="datetimeFigureOut">
              <a:rPr lang="de-DE" smtClean="0"/>
              <a:pPr/>
              <a:t>28.05.2012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F8DBC-8DA6-4C1F-B0B8-9418B0D6BD7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8DBC-8DA6-4C1F-B0B8-9418B0D6BD7E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8DBC-8DA6-4C1F-B0B8-9418B0D6BD7E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8DBC-8DA6-4C1F-B0B8-9418B0D6BD7E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8DBC-8DA6-4C1F-B0B8-9418B0D6BD7E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F8DBC-8DA6-4C1F-B0B8-9418B0D6BD7E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9763-BB97-4794-B58B-7679D1FDD6F3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D20C-C3B7-4327-AADA-22B91197E9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4F8F-065A-4B5D-A9B6-49D822BFCCA9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D20C-C3B7-4327-AADA-22B91197E9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3DE7-50C4-43BD-B406-6CFBD5BE92D2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D20C-C3B7-4327-AADA-22B91197E9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A2BE-45D9-4A30-8F6B-DA7513200D7B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BBDA-21E8-4C40-B5E3-38DB5A2219D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4D2B-6C1F-4D24-9909-D1CC802BB5E2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5C2D-4985-4729-8B60-FF10CE64FE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CD55-2758-412D-98E1-44FED65159B6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5C2D-4985-4729-8B60-FF10CE64FE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4B3C-10E3-4C48-A11A-5DE77B13A5B2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5C2D-4985-4729-8B60-FF10CE64FE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2FF9-7CD7-4E4C-AC02-566820043ABE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5C2D-4985-4729-8B60-FF10CE64FE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F287-058B-44A2-A041-F0D81444E58B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5C2D-4985-4729-8B60-FF10CE64FE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98472-0E9B-43AF-A1C7-547B221A9623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5C2D-4985-4729-8B60-FF10CE64FE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54681-43BA-4579-AE21-0357ABF0E4A9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5C2D-4985-4729-8B60-FF10CE64FE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42B3-A79E-403E-AEF5-0C458AD5B62C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D20C-C3B7-4327-AADA-22B91197E9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7E7DC-5593-48E5-BF23-D2E3D6A6A1C4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5C2D-4985-4729-8B60-FF10CE64FE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A708-FB0A-49EB-AF20-77F8A0492B51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5C2D-4985-4729-8B60-FF10CE64FE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42DA-BF07-433F-A62D-AC288F30AC58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5C2D-4985-4729-8B60-FF10CE64FE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BE5C-1FBA-4DC6-84E8-3D1F91AF49E0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95C2D-4985-4729-8B60-FF10CE64FE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802A-4217-4996-927B-9D919465D7FF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F909-94B7-4457-8ADB-A2EDF647B9E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7101-6850-428D-95AE-CEC700839233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F909-94B7-4457-8ADB-A2EDF647B9E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4AC5-98AB-4E42-B9BE-507DA57CDEB0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F909-94B7-4457-8ADB-A2EDF647B9E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2408E-FE81-4DEE-BD5D-F546429E7D52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F909-94B7-4457-8ADB-A2EDF647B9E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FEC6-4662-45DC-9EE0-AE0D5F150367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F909-94B7-4457-8ADB-A2EDF647B9E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1C958-8772-400D-B9E3-6B4B8520992D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F909-94B7-4457-8ADB-A2EDF647B9E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82954-B2B7-4E8C-BB52-5A5E50A590B1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D20C-C3B7-4327-AADA-22B91197E9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EB44-6609-4894-9707-F06C19946D9A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F909-94B7-4457-8ADB-A2EDF647B9E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88A7-8590-4D43-B60C-9EDE72400A32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F909-94B7-4457-8ADB-A2EDF647B9E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FE38C-9312-406F-B37E-76211054509E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F909-94B7-4457-8ADB-A2EDF647B9E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20B76-AF2F-4D52-95A5-7CE6CDCD1980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F909-94B7-4457-8ADB-A2EDF647B9E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219F-5D90-4168-9E19-84B979DD2E49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F909-94B7-4457-8ADB-A2EDF647B9E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B5EF-342D-4D1E-930D-3500470C0E3F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8943-D26A-4891-846A-3835231797C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DCDD-5247-4F6C-A484-ED734C96339D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8943-D26A-4891-846A-3835231797C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DD20-A297-40EE-9F03-55E674C2A9C7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8943-D26A-4891-846A-3835231797C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6E30-0E85-4C86-89BA-04F7D1626F55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8943-D26A-4891-846A-3835231797C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9E11-E0D1-46B9-8C06-8FDA56D426FC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8943-D26A-4891-846A-3835231797C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210C-7411-411B-B5D6-52453053149E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D20C-C3B7-4327-AADA-22B91197E9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95D1E-DCB9-4476-A084-87C7EEC994CF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8943-D26A-4891-846A-3835231797C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09E8-90CC-488C-98F3-62293AABD9D4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8943-D26A-4891-846A-3835231797C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BB49-A14B-44FA-A6C8-E22D25E053F7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8943-D26A-4891-846A-3835231797C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8DC7-47C1-4069-BA40-50B9586B8891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8943-D26A-4891-846A-3835231797C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C5685-85A5-4744-8F3D-249179F209E7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8943-D26A-4891-846A-3835231797C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8B19-95FA-43F4-85A6-4881176741CF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8943-D26A-4891-846A-3835231797C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AF4E-880D-4FED-A631-D1986A9477A7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B74A-BFB4-499A-AC49-7818BB44815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2935-D835-4FE5-8AB6-1D432D2B06DA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B74A-BFB4-499A-AC49-7818BB44815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A3D8-DAB3-4A1F-9D02-B788E172FE49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B74A-BFB4-499A-AC49-7818BB44815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EB95-99E7-4B31-9A23-B7D26555B677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B74A-BFB4-499A-AC49-7818BB44815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B5370-F223-412F-886E-E1B572146FB3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D20C-C3B7-4327-AADA-22B91197E9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3343-4C7F-420B-B62C-0B5CCBB90D0D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B74A-BFB4-499A-AC49-7818BB44815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2C20-D438-42EF-A7C1-0F1E4F012204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B74A-BFB4-499A-AC49-7818BB44815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4D62-3391-49C7-91A4-382DFC917886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B74A-BFB4-499A-AC49-7818BB44815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CDEE-6C1C-4EA9-B3BD-B098392340C3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B74A-BFB4-499A-AC49-7818BB44815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FAB0-A494-422B-A4CA-AC70A998FCD7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B74A-BFB4-499A-AC49-7818BB44815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7BCF-BF72-4F3E-9B77-6E14642A7D25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B74A-BFB4-499A-AC49-7818BB44815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5CB7-5F14-4510-BE5D-F52D34328471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0B74A-BFB4-499A-AC49-7818BB44815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6D7A-F160-4AB8-A08D-CD6520C565BB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815-48C0-4C3E-9601-8083C67536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C960-5989-4F78-9C97-0ECC5DA4EFA0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815-48C0-4C3E-9601-8083C67536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B1872-791A-4EE9-96D8-611B554F3798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815-48C0-4C3E-9601-8083C67536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C90F-E10E-4A50-BBCF-32271DBEB6F3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D20C-C3B7-4327-AADA-22B91197E9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73F5B-C8CA-409C-8A9F-A1AA60C355DC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815-48C0-4C3E-9601-8083C67536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DF52F-A115-44DB-A348-66E868A1888E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815-48C0-4C3E-9601-8083C67536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2462A-195A-4627-9351-240665FAFDBC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815-48C0-4C3E-9601-8083C67536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5439-4D79-47A6-9EE8-331A488C1A3F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815-48C0-4C3E-9601-8083C67536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DFD3-BD66-4D53-8766-0B71654C334E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815-48C0-4C3E-9601-8083C67536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CBE0-0F80-4430-B613-6B775AAF09B4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815-48C0-4C3E-9601-8083C67536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236C-88C3-4FF3-9B5B-94D7E65ACD77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815-48C0-4C3E-9601-8083C67536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8A6D-5DCE-46D9-AE8F-9AB6F8D32B6D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815-48C0-4C3E-9601-8083C67536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5DA2-58BC-4053-8AE3-E1A46885A1F7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D20C-C3B7-4327-AADA-22B91197E9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55C5-7E91-4C9B-80A3-2A7F3AADC920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D20C-C3B7-4327-AADA-22B91197E9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CEC80-2A36-4924-9361-691E415FA0E9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AD20C-C3B7-4327-AADA-22B91197E9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0AC7F-A32E-41A6-8216-96094F662A1D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84168" y="6356350"/>
            <a:ext cx="2602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Das neue Gesicht – Stefan </a:t>
            </a:r>
            <a:r>
              <a:rPr lang="de-DE" dirty="0" err="1" smtClean="0"/>
              <a:t>Witty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67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BABA7-C0A6-4F35-B60F-FFBD9C2B37F4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95C2D-4985-4729-8B60-FF10CE64FE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43722-C559-4A8B-AA0C-318058757660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BF909-94B7-4457-8ADB-A2EDF647B9E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A101-7A91-49AF-AAF2-9C9C8315EAF3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78943-D26A-4891-846A-3835231797C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EAD55-FB29-40DC-B7F3-9CF6128491E8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0B74A-BFB4-499A-AC49-7818BB44815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DD496-5AFF-422F-8EC8-AD11B03322B9}" type="datetime1">
              <a:rPr lang="de-DE" smtClean="0"/>
              <a:pPr/>
              <a:t>28.05.2012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D3815-48C0-4C3E-9601-8083C675368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DSC_0620.JPG"/>
          <p:cNvPicPr>
            <a:picLocks noChangeAspect="1"/>
          </p:cNvPicPr>
          <p:nvPr/>
        </p:nvPicPr>
        <p:blipFill>
          <a:blip r:embed="rId3" cstate="print">
            <a:lum contrast="-40000"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sz="6000" dirty="0" smtClean="0"/>
              <a:t>Wegnetzplanung in Berggebieten</a:t>
            </a:r>
            <a:endParaRPr lang="de-DE" sz="6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7232848" cy="1847056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Aufbau einer Infrastruktur 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  <a:p>
            <a:pPr algn="r"/>
            <a:r>
              <a:rPr lang="de-DE" dirty="0" smtClean="0">
                <a:solidFill>
                  <a:schemeClr val="tx1"/>
                </a:solidFill>
              </a:rPr>
              <a:t>Stefan </a:t>
            </a:r>
            <a:r>
              <a:rPr lang="de-DE" dirty="0" err="1" smtClean="0">
                <a:solidFill>
                  <a:schemeClr val="tx1"/>
                </a:solidFill>
              </a:rPr>
              <a:t>Witty</a:t>
            </a:r>
            <a:endParaRPr lang="de-DE" dirty="0" smtClean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Grafik 4" descr="CIPRA-Logo-Claim-DE-4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04806" y="548680"/>
            <a:ext cx="177165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011-Tauern_bildungsurlaub 2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796136" y="1700808"/>
            <a:ext cx="3312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Viel Erfolg bei der Entwicklung eines umweltverträglichen, sozial angepassten und wirtschaftlich erfolgreichen </a:t>
            </a:r>
            <a:r>
              <a:rPr lang="de-DE" sz="2400" dirty="0" smtClean="0">
                <a:solidFill>
                  <a:schemeClr val="bg1"/>
                </a:solidFill>
              </a:rPr>
              <a:t>Wander- </a:t>
            </a:r>
            <a:r>
              <a:rPr lang="de-DE" sz="2400" dirty="0" smtClean="0">
                <a:solidFill>
                  <a:schemeClr val="bg1"/>
                </a:solidFill>
              </a:rPr>
              <a:t>und Bike-Tourismus! </a:t>
            </a:r>
          </a:p>
          <a:p>
            <a:endParaRPr lang="de-DE" sz="2400" dirty="0" smtClean="0">
              <a:solidFill>
                <a:schemeClr val="bg1"/>
              </a:solidFill>
            </a:endParaRPr>
          </a:p>
          <a:p>
            <a:r>
              <a:rPr lang="de-DE" sz="2400" dirty="0" smtClean="0">
                <a:solidFill>
                  <a:schemeClr val="bg1"/>
                </a:solidFill>
              </a:rPr>
              <a:t>Stefan </a:t>
            </a:r>
            <a:r>
              <a:rPr lang="de-DE" sz="2400" dirty="0" err="1" smtClean="0">
                <a:solidFill>
                  <a:schemeClr val="bg1"/>
                </a:solidFill>
              </a:rPr>
              <a:t>Witty</a:t>
            </a:r>
            <a:r>
              <a:rPr lang="de-DE" sz="2400" dirty="0" smtClean="0">
                <a:solidFill>
                  <a:schemeClr val="bg1"/>
                </a:solidFill>
              </a:rPr>
              <a:t>  </a:t>
            </a: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4" name="Grafik 3" descr="CIPRA-Logo-Claim-DE-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2838" y="333028"/>
            <a:ext cx="177165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DSC_0460.JPG"/>
          <p:cNvPicPr>
            <a:picLocks noChangeAspect="1"/>
          </p:cNvPicPr>
          <p:nvPr/>
        </p:nvPicPr>
        <p:blipFill>
          <a:blip r:embed="rId3" cstate="print">
            <a:lum contrast="-40000"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b="1" dirty="0"/>
              <a:t>Wer will bei Ihnen unterwegs sein?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995936" y="2564904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Wanderer? </a:t>
            </a:r>
            <a:endParaRPr lang="de-DE" sz="3600" b="1" dirty="0"/>
          </a:p>
          <a:p>
            <a:r>
              <a:rPr lang="de-DE" sz="3600" b="1" dirty="0" smtClean="0"/>
              <a:t>Mountainbiker? </a:t>
            </a:r>
            <a:endParaRPr lang="de-DE" sz="3600" b="1" dirty="0"/>
          </a:p>
          <a:p>
            <a:endParaRPr lang="de-DE" dirty="0"/>
          </a:p>
        </p:txBody>
      </p:sp>
      <p:pic>
        <p:nvPicPr>
          <p:cNvPr id="7" name="Grafik 6" descr="CIPRA-Logo-Claim-DE-4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8822" y="620688"/>
            <a:ext cx="177165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NR-Ausbildung_2011_Witty 058.JPG"/>
          <p:cNvPicPr>
            <a:picLocks noChangeAspect="1"/>
          </p:cNvPicPr>
          <p:nvPr/>
        </p:nvPicPr>
        <p:blipFill>
          <a:blip r:embed="rId3" cstate="print">
            <a:lum contrast="-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de-DE" sz="4000" b="1" dirty="0"/>
              <a:t>Informationen</a:t>
            </a:r>
            <a:br>
              <a:rPr lang="de-DE" sz="4000" b="1" dirty="0"/>
            </a:br>
            <a:endParaRPr lang="de-DE" sz="40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832058"/>
            <a:ext cx="61926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b="1" dirty="0" smtClean="0"/>
              <a:t>Vor </a:t>
            </a:r>
            <a:r>
              <a:rPr lang="de-DE" b="1" dirty="0"/>
              <a:t>der Tour</a:t>
            </a:r>
            <a:endParaRPr lang="de-DE" dirty="0"/>
          </a:p>
          <a:p>
            <a:pPr lvl="2"/>
            <a:r>
              <a:rPr lang="de-DE" dirty="0" smtClean="0"/>
              <a:t>Übersicht der Tour? </a:t>
            </a:r>
          </a:p>
          <a:p>
            <a:pPr lvl="2"/>
            <a:r>
              <a:rPr lang="de-DE" dirty="0" smtClean="0"/>
              <a:t>Länge?</a:t>
            </a:r>
            <a:endParaRPr lang="de-DE" dirty="0"/>
          </a:p>
          <a:p>
            <a:pPr lvl="2"/>
            <a:r>
              <a:rPr lang="de-DE" dirty="0" smtClean="0"/>
              <a:t>Schwierigkeit?</a:t>
            </a:r>
            <a:endParaRPr lang="de-DE" dirty="0"/>
          </a:p>
          <a:p>
            <a:pPr lvl="2"/>
            <a:r>
              <a:rPr lang="de-DE" dirty="0" smtClean="0"/>
              <a:t>An- </a:t>
            </a:r>
            <a:r>
              <a:rPr lang="de-DE" dirty="0"/>
              <a:t>und </a:t>
            </a:r>
            <a:r>
              <a:rPr lang="de-DE" dirty="0" smtClean="0"/>
              <a:t>Abreisemöglichkeiten?</a:t>
            </a:r>
            <a:endParaRPr lang="de-DE" dirty="0"/>
          </a:p>
          <a:p>
            <a:pPr lvl="1"/>
            <a:endParaRPr lang="de-DE" b="1" dirty="0" smtClean="0"/>
          </a:p>
          <a:p>
            <a:pPr lvl="1"/>
            <a:r>
              <a:rPr lang="de-DE" b="1" dirty="0" smtClean="0"/>
              <a:t>Während </a:t>
            </a:r>
            <a:r>
              <a:rPr lang="de-DE" b="1" dirty="0"/>
              <a:t>der </a:t>
            </a:r>
            <a:r>
              <a:rPr lang="de-DE" b="1" dirty="0" smtClean="0"/>
              <a:t>Tour</a:t>
            </a:r>
            <a:endParaRPr lang="de-DE" dirty="0"/>
          </a:p>
          <a:p>
            <a:pPr lvl="2"/>
            <a:r>
              <a:rPr lang="de-DE" dirty="0"/>
              <a:t>Gute </a:t>
            </a:r>
            <a:r>
              <a:rPr lang="de-DE" dirty="0" smtClean="0"/>
              <a:t>Orientierung!</a:t>
            </a:r>
            <a:endParaRPr lang="de-DE" dirty="0"/>
          </a:p>
          <a:p>
            <a:pPr lvl="2"/>
            <a:r>
              <a:rPr lang="de-DE" dirty="0" smtClean="0"/>
              <a:t>Karten!</a:t>
            </a:r>
            <a:endParaRPr lang="de-DE" dirty="0"/>
          </a:p>
          <a:p>
            <a:pPr lvl="3"/>
            <a:r>
              <a:rPr lang="de-DE" dirty="0" smtClean="0"/>
              <a:t>Detail </a:t>
            </a:r>
            <a:r>
              <a:rPr lang="de-DE" dirty="0"/>
              <a:t>(1:50.000) </a:t>
            </a:r>
            <a:r>
              <a:rPr lang="de-DE" dirty="0" smtClean="0"/>
              <a:t>!</a:t>
            </a:r>
            <a:endParaRPr lang="de-DE" dirty="0"/>
          </a:p>
          <a:p>
            <a:pPr lvl="3"/>
            <a:r>
              <a:rPr lang="de-DE" dirty="0"/>
              <a:t>Müssen stimmen!</a:t>
            </a:r>
          </a:p>
          <a:p>
            <a:pPr lvl="2"/>
            <a:r>
              <a:rPr lang="de-DE" dirty="0" smtClean="0"/>
              <a:t>GPS?!</a:t>
            </a:r>
            <a:endParaRPr lang="de-DE" dirty="0"/>
          </a:p>
          <a:p>
            <a:pPr lvl="1"/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Zusätzliche Pluspunkte</a:t>
            </a:r>
            <a:endParaRPr lang="de-DE" dirty="0" smtClean="0"/>
          </a:p>
          <a:p>
            <a:pPr lvl="2"/>
            <a:r>
              <a:rPr lang="de-DE" dirty="0" smtClean="0"/>
              <a:t>Guter </a:t>
            </a:r>
            <a:r>
              <a:rPr lang="de-DE" dirty="0"/>
              <a:t>Wetterbericht</a:t>
            </a:r>
          </a:p>
          <a:p>
            <a:pPr lvl="2"/>
            <a:r>
              <a:rPr lang="de-DE" dirty="0"/>
              <a:t>Kurze Infos zu Land, Leute, Kultur &amp; Natur</a:t>
            </a:r>
          </a:p>
          <a:p>
            <a:pPr lvl="3"/>
            <a:r>
              <a:rPr lang="de-DE" dirty="0"/>
              <a:t>Kurze Texte</a:t>
            </a:r>
          </a:p>
          <a:p>
            <a:pPr lvl="3"/>
            <a:r>
              <a:rPr lang="de-DE" dirty="0"/>
              <a:t>Lieber weniger als zu viel</a:t>
            </a:r>
          </a:p>
          <a:p>
            <a:pPr lvl="3"/>
            <a:r>
              <a:rPr lang="de-DE" dirty="0"/>
              <a:t>Grafiken/Bilder</a:t>
            </a:r>
          </a:p>
          <a:p>
            <a:endParaRPr lang="de-DE" dirty="0"/>
          </a:p>
        </p:txBody>
      </p:sp>
      <p:pic>
        <p:nvPicPr>
          <p:cNvPr id="14" name="Grafik 13" descr="NR-Ausbildung_2011_Witty 0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772816"/>
            <a:ext cx="2411760" cy="1808820"/>
          </a:xfrm>
          <a:prstGeom prst="rect">
            <a:avLst/>
          </a:prstGeom>
        </p:spPr>
      </p:pic>
      <p:pic>
        <p:nvPicPr>
          <p:cNvPr id="16" name="Grafik 15" descr="2011-Tauern_bildungsurlaub 0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60132" y="4149080"/>
            <a:ext cx="1869672" cy="2492896"/>
          </a:xfrm>
          <a:prstGeom prst="rect">
            <a:avLst/>
          </a:prstGeom>
        </p:spPr>
      </p:pic>
      <p:pic>
        <p:nvPicPr>
          <p:cNvPr id="17" name="Grafik 16" descr="CIPRA-Logo-Claim-DE-4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48822" y="405036"/>
            <a:ext cx="177165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/>
              <a:t>Karten</a:t>
            </a:r>
          </a:p>
        </p:txBody>
      </p:sp>
      <p:pic>
        <p:nvPicPr>
          <p:cNvPr id="3" name="Grafik 2" descr="DSC_02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2160240" cy="1440160"/>
          </a:xfrm>
          <a:prstGeom prst="rect">
            <a:avLst/>
          </a:prstGeom>
        </p:spPr>
      </p:pic>
      <p:pic>
        <p:nvPicPr>
          <p:cNvPr id="4" name="Grafik 3" descr="DSC_02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268760"/>
            <a:ext cx="1551433" cy="2327149"/>
          </a:xfrm>
          <a:prstGeom prst="rect">
            <a:avLst/>
          </a:prstGeom>
        </p:spPr>
      </p:pic>
      <p:pic>
        <p:nvPicPr>
          <p:cNvPr id="5" name="Grafik 4" descr="DSC_02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268760"/>
            <a:ext cx="3419872" cy="2279915"/>
          </a:xfrm>
          <a:prstGeom prst="rect">
            <a:avLst/>
          </a:prstGeom>
        </p:spPr>
      </p:pic>
      <p:pic>
        <p:nvPicPr>
          <p:cNvPr id="6" name="Grafik 5" descr="DSC_02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437112"/>
            <a:ext cx="2699790" cy="1799860"/>
          </a:xfrm>
          <a:prstGeom prst="rect">
            <a:avLst/>
          </a:prstGeom>
        </p:spPr>
      </p:pic>
      <p:pic>
        <p:nvPicPr>
          <p:cNvPr id="7" name="Grafik 6" descr="DSC_02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4053408"/>
            <a:ext cx="3275856" cy="2183904"/>
          </a:xfrm>
          <a:prstGeom prst="rect">
            <a:avLst/>
          </a:prstGeom>
        </p:spPr>
      </p:pic>
      <p:sp>
        <p:nvSpPr>
          <p:cNvPr id="10" name="Pfeil nach rechts 9"/>
          <p:cNvSpPr/>
          <p:nvPr/>
        </p:nvSpPr>
        <p:spPr>
          <a:xfrm>
            <a:off x="2555776" y="2204864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 flipV="1">
            <a:off x="4788024" y="2204864"/>
            <a:ext cx="288032" cy="80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>
            <a:off x="179512" y="5229200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>
            <a:off x="3491880" y="5157192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 descr="CIPRA-Logo-Claim-DE-4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48822" y="405036"/>
            <a:ext cx="1771650" cy="647700"/>
          </a:xfrm>
          <a:prstGeom prst="rect">
            <a:avLst/>
          </a:prstGeom>
        </p:spPr>
      </p:pic>
      <p:pic>
        <p:nvPicPr>
          <p:cNvPr id="17" name="Grafik 16" descr="DSC_025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0352" y="4293096"/>
            <a:ext cx="1157875" cy="1736812"/>
          </a:xfrm>
          <a:prstGeom prst="rect">
            <a:avLst/>
          </a:prstGeom>
        </p:spPr>
      </p:pic>
      <p:sp>
        <p:nvSpPr>
          <p:cNvPr id="18" name="Pfeil nach rechts 17"/>
          <p:cNvSpPr/>
          <p:nvPr/>
        </p:nvSpPr>
        <p:spPr>
          <a:xfrm>
            <a:off x="7308304" y="5085184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DE" b="1" dirty="0"/>
              <a:t>Wege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07504" y="1196752"/>
            <a:ext cx="41764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b="1" dirty="0"/>
              <a:t>Einheitliche Beschilderung</a:t>
            </a:r>
            <a:endParaRPr lang="de-DE" dirty="0"/>
          </a:p>
          <a:p>
            <a:pPr lvl="2"/>
            <a:r>
              <a:rPr lang="de-DE" dirty="0"/>
              <a:t>Gut sichtbar</a:t>
            </a:r>
          </a:p>
          <a:p>
            <a:pPr lvl="2"/>
            <a:r>
              <a:rPr lang="de-DE" dirty="0"/>
              <a:t>Signalfarbe</a:t>
            </a:r>
          </a:p>
          <a:p>
            <a:pPr lvl="2"/>
            <a:r>
              <a:rPr lang="de-DE" dirty="0" smtClean="0"/>
              <a:t>Witterungsbeständig</a:t>
            </a:r>
          </a:p>
          <a:p>
            <a:pPr lvl="2"/>
            <a:endParaRPr lang="de-DE" dirty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pPr lvl="1"/>
            <a:r>
              <a:rPr lang="de-DE" b="1" dirty="0"/>
              <a:t>Infos zu den Wegen </a:t>
            </a:r>
            <a:endParaRPr lang="de-DE" dirty="0"/>
          </a:p>
          <a:p>
            <a:pPr lvl="2"/>
            <a:r>
              <a:rPr lang="de-DE" dirty="0"/>
              <a:t>Auf den Schildern</a:t>
            </a:r>
          </a:p>
          <a:p>
            <a:pPr lvl="3"/>
            <a:r>
              <a:rPr lang="de-DE" dirty="0"/>
              <a:t>Länge: Angaben in Stunden</a:t>
            </a:r>
          </a:p>
          <a:p>
            <a:pPr lvl="3"/>
            <a:r>
              <a:rPr lang="de-DE" dirty="0"/>
              <a:t>Schwierigkeit</a:t>
            </a:r>
          </a:p>
          <a:p>
            <a:pPr lvl="2"/>
            <a:r>
              <a:rPr lang="de-DE" dirty="0"/>
              <a:t>Im Gelände</a:t>
            </a:r>
          </a:p>
          <a:p>
            <a:pPr lvl="3"/>
            <a:r>
              <a:rPr lang="de-DE" dirty="0"/>
              <a:t>Rot-weiße </a:t>
            </a:r>
            <a:r>
              <a:rPr lang="de-DE" dirty="0" smtClean="0"/>
              <a:t>Markierung</a:t>
            </a:r>
          </a:p>
          <a:p>
            <a:pPr lvl="3"/>
            <a:endParaRPr lang="de-DE" dirty="0"/>
          </a:p>
          <a:p>
            <a:pPr lvl="1"/>
            <a:endParaRPr lang="de-DE" b="1" dirty="0" smtClean="0"/>
          </a:p>
          <a:p>
            <a:pPr lvl="1"/>
            <a:r>
              <a:rPr lang="de-DE" b="1" dirty="0" smtClean="0"/>
              <a:t>Klassifizierung der Wege</a:t>
            </a:r>
            <a:endParaRPr lang="de-DE" dirty="0" smtClean="0"/>
          </a:p>
          <a:p>
            <a:pPr lvl="2"/>
            <a:r>
              <a:rPr lang="de-DE" dirty="0" smtClean="0"/>
              <a:t>Blau, Rot, Schwarz</a:t>
            </a:r>
            <a:endParaRPr lang="de-DE" dirty="0"/>
          </a:p>
        </p:txBody>
      </p:sp>
      <p:pic>
        <p:nvPicPr>
          <p:cNvPr id="7" name="Grafik 6" descr="0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9476" y="1196752"/>
            <a:ext cx="4704523" cy="3528392"/>
          </a:xfrm>
          <a:prstGeom prst="rect">
            <a:avLst/>
          </a:prstGeom>
        </p:spPr>
      </p:pic>
      <p:pic>
        <p:nvPicPr>
          <p:cNvPr id="8" name="Grafik 7" descr="2011-Tauern_bildungsurlaub 2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0021" y="4053068"/>
            <a:ext cx="1962219" cy="2616292"/>
          </a:xfrm>
          <a:prstGeom prst="rect">
            <a:avLst/>
          </a:prstGeom>
        </p:spPr>
      </p:pic>
      <p:pic>
        <p:nvPicPr>
          <p:cNvPr id="3074" name="Picture 2" descr="http://static.alpenverein.de/chameleon/mediapool/thumbs/9/32/Bergwege-Kategorisierung_391x800-ID41817-2e66c6630f066c1053b71b4cfe3298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4581128"/>
            <a:ext cx="985258" cy="2016224"/>
          </a:xfrm>
          <a:prstGeom prst="rect">
            <a:avLst/>
          </a:prstGeom>
          <a:noFill/>
        </p:spPr>
      </p:pic>
      <p:pic>
        <p:nvPicPr>
          <p:cNvPr id="10" name="Grafik 9" descr="CIPRA-Logo-Claim-DE-4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332656"/>
            <a:ext cx="177165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 smtClean="0"/>
              <a:t>    </a:t>
            </a:r>
            <a:r>
              <a:rPr lang="de-DE" sz="4000" b="1" dirty="0"/>
              <a:t>Wegebau</a:t>
            </a:r>
            <a:r>
              <a:rPr lang="de-DE" b="1" dirty="0" smtClean="0"/>
              <a:t> </a:t>
            </a:r>
            <a:r>
              <a:rPr lang="de-DE" sz="4000" b="1" dirty="0"/>
              <a:t>und</a:t>
            </a:r>
            <a:r>
              <a:rPr lang="de-DE" b="1" dirty="0" smtClean="0"/>
              <a:t> </a:t>
            </a:r>
            <a:r>
              <a:rPr lang="de-DE" sz="4000" b="1" dirty="0"/>
              <a:t>Unterhalt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9512" y="1124744"/>
            <a:ext cx="43924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de-DE" dirty="0"/>
          </a:p>
          <a:p>
            <a:pPr lvl="1"/>
            <a:r>
              <a:rPr lang="de-DE" b="1" dirty="0" smtClean="0"/>
              <a:t>So wenig Eingriff wie möglich</a:t>
            </a:r>
          </a:p>
          <a:p>
            <a:pPr lvl="3"/>
            <a:r>
              <a:rPr lang="de-DE" dirty="0" smtClean="0"/>
              <a:t>Infrastruktur ist teuer im Unterhalt! </a:t>
            </a:r>
          </a:p>
          <a:p>
            <a:pPr lvl="2"/>
            <a:r>
              <a:rPr lang="de-DE" dirty="0" smtClean="0"/>
              <a:t>         Bestehende Wege nutzen </a:t>
            </a:r>
          </a:p>
          <a:p>
            <a:pPr lvl="2"/>
            <a:r>
              <a:rPr lang="de-DE" dirty="0" smtClean="0"/>
              <a:t>         und optimieren</a:t>
            </a:r>
          </a:p>
          <a:p>
            <a:pPr lvl="2"/>
            <a:endParaRPr lang="de-DE" b="1" dirty="0" smtClean="0"/>
          </a:p>
          <a:p>
            <a:pPr lvl="2"/>
            <a:r>
              <a:rPr lang="de-DE" b="1" dirty="0" smtClean="0"/>
              <a:t>Besitzverhältnisse</a:t>
            </a:r>
            <a:r>
              <a:rPr lang="de-DE" b="1" dirty="0"/>
              <a:t>?</a:t>
            </a:r>
          </a:p>
          <a:p>
            <a:pPr lvl="2"/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Sicherheit?</a:t>
            </a:r>
            <a:r>
              <a:rPr lang="de-DE" dirty="0" smtClean="0"/>
              <a:t> </a:t>
            </a:r>
            <a:endParaRPr lang="de-DE" dirty="0"/>
          </a:p>
          <a:p>
            <a:pPr lvl="3"/>
            <a:r>
              <a:rPr lang="de-DE" dirty="0"/>
              <a:t>Steinschlag, </a:t>
            </a:r>
            <a:endParaRPr lang="de-DE" dirty="0" smtClean="0"/>
          </a:p>
          <a:p>
            <a:pPr lvl="3"/>
            <a:r>
              <a:rPr lang="de-DE" dirty="0" smtClean="0"/>
              <a:t>Drahtseil </a:t>
            </a:r>
            <a:r>
              <a:rPr lang="de-DE" dirty="0"/>
              <a:t>an ausgesetzten Stellen, </a:t>
            </a:r>
          </a:p>
          <a:p>
            <a:pPr lvl="2"/>
            <a:r>
              <a:rPr lang="de-DE" dirty="0" smtClean="0"/>
              <a:t>         Brücken </a:t>
            </a:r>
            <a:br>
              <a:rPr lang="de-DE" dirty="0" smtClean="0"/>
            </a:br>
            <a:endParaRPr lang="de-DE" dirty="0" smtClean="0"/>
          </a:p>
          <a:p>
            <a:pPr lvl="2"/>
            <a:r>
              <a:rPr lang="de-DE" b="1" dirty="0" smtClean="0"/>
              <a:t>Naturschutz ?</a:t>
            </a:r>
          </a:p>
          <a:p>
            <a:pPr lvl="3"/>
            <a:r>
              <a:rPr lang="de-DE" dirty="0" smtClean="0"/>
              <a:t>Seltene, bedrohte Arten?</a:t>
            </a:r>
          </a:p>
          <a:p>
            <a:pPr lvl="3"/>
            <a:endParaRPr lang="de-DE" dirty="0"/>
          </a:p>
          <a:p>
            <a:pPr lvl="2"/>
            <a:r>
              <a:rPr lang="de-DE" b="1" dirty="0" smtClean="0"/>
              <a:t>Kontinuierliche </a:t>
            </a:r>
            <a:r>
              <a:rPr lang="de-DE" b="1" dirty="0"/>
              <a:t>Pflege der </a:t>
            </a:r>
            <a:r>
              <a:rPr lang="de-DE" b="1" dirty="0" smtClean="0"/>
              <a:t>Wege</a:t>
            </a:r>
            <a:r>
              <a:rPr lang="de-DE" b="1" dirty="0"/>
              <a:t>!</a:t>
            </a:r>
          </a:p>
        </p:txBody>
      </p:sp>
      <p:pic>
        <p:nvPicPr>
          <p:cNvPr id="4" name="Grafik 3" descr="NR-Ausbildung_2011_Witty 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556792"/>
            <a:ext cx="1566174" cy="2088232"/>
          </a:xfrm>
          <a:prstGeom prst="rect">
            <a:avLst/>
          </a:prstGeom>
        </p:spPr>
      </p:pic>
      <p:pic>
        <p:nvPicPr>
          <p:cNvPr id="5" name="Grafik 4" descr="NR-Ausbildung_2011_Witty 0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556792"/>
            <a:ext cx="1920213" cy="1440160"/>
          </a:xfrm>
          <a:prstGeom prst="rect">
            <a:avLst/>
          </a:prstGeom>
        </p:spPr>
      </p:pic>
      <p:pic>
        <p:nvPicPr>
          <p:cNvPr id="6" name="Grafik 5" descr="Stubai-2011 0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09981" y="3212975"/>
            <a:ext cx="2322259" cy="3096345"/>
          </a:xfrm>
          <a:prstGeom prst="rect">
            <a:avLst/>
          </a:prstGeom>
        </p:spPr>
      </p:pic>
      <p:pic>
        <p:nvPicPr>
          <p:cNvPr id="7" name="Grafik 6" descr="Stubai-2011 0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00259" y="4653136"/>
            <a:ext cx="2208245" cy="1656184"/>
          </a:xfrm>
          <a:prstGeom prst="rect">
            <a:avLst/>
          </a:prstGeom>
        </p:spPr>
      </p:pic>
      <p:pic>
        <p:nvPicPr>
          <p:cNvPr id="8" name="Grafik 7" descr="CIPRA-Logo-Claim-DE-4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20830" y="405036"/>
            <a:ext cx="177165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de-DE" sz="4400" b="1" dirty="0" smtClean="0"/>
              <a:t>    </a:t>
            </a:r>
            <a:r>
              <a:rPr lang="de-DE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Wege</a:t>
            </a:r>
            <a:r>
              <a:rPr lang="de-DE" sz="4400" b="1" dirty="0" smtClean="0"/>
              <a:t> </a:t>
            </a:r>
            <a:r>
              <a:rPr lang="de-DE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&amp;</a:t>
            </a:r>
            <a:r>
              <a:rPr lang="de-DE" sz="4400" b="1" dirty="0"/>
              <a:t> </a:t>
            </a:r>
            <a:r>
              <a:rPr lang="de-DE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Haftung</a:t>
            </a:r>
            <a:r>
              <a:rPr lang="de-DE" sz="4400" dirty="0"/>
              <a:t/>
            </a:r>
            <a:br>
              <a:rPr lang="de-DE" sz="4400" dirty="0"/>
            </a:br>
            <a:endParaRPr lang="de-DE" sz="4400" dirty="0"/>
          </a:p>
        </p:txBody>
      </p:sp>
      <p:pic>
        <p:nvPicPr>
          <p:cNvPr id="87042" name="Picture 2" descr="F:\Bilder 2011\2011-09-14 Gran Paradiso_2011\Gran Paradiso_2011 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56992"/>
            <a:ext cx="4416490" cy="3312368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-612576" y="1628800"/>
            <a:ext cx="5040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de-DE" b="1" dirty="0"/>
              <a:t>Halter des </a:t>
            </a:r>
            <a:r>
              <a:rPr lang="de-DE" b="1" dirty="0" smtClean="0"/>
              <a:t>Weges </a:t>
            </a:r>
          </a:p>
          <a:p>
            <a:pPr lvl="2"/>
            <a:r>
              <a:rPr lang="de-DE" dirty="0"/>
              <a:t>	</a:t>
            </a:r>
            <a:r>
              <a:rPr lang="de-DE" dirty="0" smtClean="0"/>
              <a:t>muss </a:t>
            </a:r>
            <a:r>
              <a:rPr lang="de-DE" dirty="0"/>
              <a:t>bekannt </a:t>
            </a:r>
            <a:r>
              <a:rPr lang="de-DE" dirty="0" smtClean="0"/>
              <a:t>sein</a:t>
            </a:r>
            <a:br>
              <a:rPr lang="de-DE" dirty="0" smtClean="0"/>
            </a:br>
            <a:endParaRPr lang="de-DE" dirty="0"/>
          </a:p>
          <a:p>
            <a:pPr lvl="2"/>
            <a:r>
              <a:rPr lang="de-DE" b="1" dirty="0"/>
              <a:t>Regelmäßige Kontrolle </a:t>
            </a:r>
            <a:endParaRPr lang="de-DE" b="1" dirty="0" smtClean="0"/>
          </a:p>
          <a:p>
            <a:pPr lvl="2"/>
            <a:r>
              <a:rPr lang="de-DE" dirty="0"/>
              <a:t>	</a:t>
            </a:r>
            <a:r>
              <a:rPr lang="de-DE" dirty="0" smtClean="0"/>
              <a:t>muss </a:t>
            </a:r>
            <a:r>
              <a:rPr lang="de-DE" dirty="0"/>
              <a:t>nachgewiesen werden</a:t>
            </a:r>
          </a:p>
          <a:p>
            <a:pPr lvl="2"/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Notrufsystem </a:t>
            </a:r>
          </a:p>
          <a:p>
            <a:pPr lvl="2"/>
            <a:r>
              <a:rPr lang="de-DE" b="1" dirty="0" smtClean="0"/>
              <a:t>	</a:t>
            </a:r>
            <a:r>
              <a:rPr lang="de-DE" dirty="0" smtClean="0"/>
              <a:t>Mobilfunknetz</a:t>
            </a:r>
            <a:r>
              <a:rPr lang="de-DE" dirty="0"/>
              <a:t>? </a:t>
            </a:r>
          </a:p>
          <a:p>
            <a:pPr lvl="2"/>
            <a:endParaRPr lang="de-DE" b="1" dirty="0" smtClean="0"/>
          </a:p>
          <a:p>
            <a:pPr lvl="2"/>
            <a:r>
              <a:rPr lang="de-DE" b="1" dirty="0" smtClean="0"/>
              <a:t>Bergrettung</a:t>
            </a:r>
            <a:endParaRPr lang="de-DE" b="1" dirty="0"/>
          </a:p>
          <a:p>
            <a:pPr lvl="3"/>
            <a:r>
              <a:rPr lang="de-DE" dirty="0" smtClean="0"/>
              <a:t>Erreichbarkeit </a:t>
            </a:r>
            <a:r>
              <a:rPr lang="de-DE" dirty="0"/>
              <a:t>der </a:t>
            </a:r>
            <a:r>
              <a:rPr lang="de-DE" dirty="0" smtClean="0"/>
              <a:t>Wege? </a:t>
            </a:r>
            <a:endParaRPr lang="de-DE" dirty="0"/>
          </a:p>
          <a:p>
            <a:pPr lvl="3"/>
            <a:r>
              <a:rPr lang="de-DE" dirty="0"/>
              <a:t>Hubschrauber?</a:t>
            </a:r>
          </a:p>
          <a:p>
            <a:pPr lvl="3"/>
            <a:r>
              <a:rPr lang="de-DE" dirty="0" smtClean="0"/>
              <a:t>Ausgebildete </a:t>
            </a:r>
            <a:r>
              <a:rPr lang="de-DE" dirty="0"/>
              <a:t>Bergretter? </a:t>
            </a:r>
          </a:p>
          <a:p>
            <a:endParaRPr lang="de-DE" dirty="0"/>
          </a:p>
        </p:txBody>
      </p:sp>
      <p:pic>
        <p:nvPicPr>
          <p:cNvPr id="5" name="Grafik 4" descr="2011-Tauern_bildungsurlaub 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124744"/>
            <a:ext cx="1512168" cy="2016224"/>
          </a:xfrm>
          <a:prstGeom prst="rect">
            <a:avLst/>
          </a:prstGeom>
        </p:spPr>
      </p:pic>
      <p:pic>
        <p:nvPicPr>
          <p:cNvPr id="6" name="Grafik 5" descr="2011-Tauern_bildungsurlaub 1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124744"/>
            <a:ext cx="2592288" cy="1944216"/>
          </a:xfrm>
          <a:prstGeom prst="rect">
            <a:avLst/>
          </a:prstGeom>
        </p:spPr>
      </p:pic>
      <p:pic>
        <p:nvPicPr>
          <p:cNvPr id="7" name="Grafik 6" descr="CIPRA-Logo-Claim-DE-4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20830" y="260648"/>
            <a:ext cx="177165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de-DE" b="1" dirty="0"/>
              <a:t> </a:t>
            </a:r>
            <a:r>
              <a:rPr lang="de-DE" b="1" dirty="0" smtClean="0"/>
              <a:t>  </a:t>
            </a:r>
            <a:r>
              <a:rPr lang="de-DE" b="1" dirty="0"/>
              <a:t>Übernachtungsmöglichkeiten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-180528" y="1628800"/>
            <a:ext cx="39604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b="1" dirty="0"/>
              <a:t>Bedürfnisse eines Wanderers</a:t>
            </a:r>
            <a:endParaRPr lang="de-DE" dirty="0"/>
          </a:p>
          <a:p>
            <a:pPr lvl="2"/>
            <a:r>
              <a:rPr lang="de-DE" dirty="0" smtClean="0"/>
              <a:t>Schlafplatz</a:t>
            </a:r>
            <a:endParaRPr lang="de-DE" dirty="0"/>
          </a:p>
          <a:p>
            <a:pPr lvl="2"/>
            <a:r>
              <a:rPr lang="de-DE" dirty="0"/>
              <a:t>Dusche!</a:t>
            </a:r>
          </a:p>
          <a:p>
            <a:pPr lvl="2"/>
            <a:r>
              <a:rPr lang="de-DE" dirty="0"/>
              <a:t>Gutes </a:t>
            </a:r>
            <a:r>
              <a:rPr lang="de-DE" dirty="0" smtClean="0"/>
              <a:t>Essen</a:t>
            </a:r>
            <a:endParaRPr lang="de-DE" dirty="0"/>
          </a:p>
          <a:p>
            <a:pPr lvl="2"/>
            <a:r>
              <a:rPr lang="de-DE" dirty="0" smtClean="0"/>
              <a:t>nasse Kleidung?</a:t>
            </a:r>
            <a:endParaRPr lang="de-DE" b="1" dirty="0" smtClean="0"/>
          </a:p>
          <a:p>
            <a:pPr lvl="1"/>
            <a:endParaRPr lang="de-DE" b="1" dirty="0" smtClean="0"/>
          </a:p>
          <a:p>
            <a:pPr lvl="1"/>
            <a:endParaRPr lang="de-DE" b="1" dirty="0"/>
          </a:p>
          <a:p>
            <a:pPr lvl="1"/>
            <a:endParaRPr lang="de-DE" b="1" dirty="0" smtClean="0"/>
          </a:p>
          <a:p>
            <a:pPr lvl="1"/>
            <a:r>
              <a:rPr lang="de-DE" b="1" dirty="0" smtClean="0"/>
              <a:t>Schutzhütten</a:t>
            </a:r>
            <a:endParaRPr lang="de-DE" dirty="0"/>
          </a:p>
          <a:p>
            <a:pPr lvl="2"/>
            <a:r>
              <a:rPr lang="de-DE" dirty="0"/>
              <a:t>Teure Infrastruktur </a:t>
            </a:r>
            <a:endParaRPr lang="de-DE" dirty="0" smtClean="0"/>
          </a:p>
          <a:p>
            <a:pPr lvl="2"/>
            <a:r>
              <a:rPr lang="de-DE" dirty="0" smtClean="0"/>
              <a:t>Trinkwasser</a:t>
            </a:r>
          </a:p>
          <a:p>
            <a:pPr lvl="2"/>
            <a:r>
              <a:rPr lang="de-DE" dirty="0" smtClean="0"/>
              <a:t>Abwasser </a:t>
            </a:r>
          </a:p>
          <a:p>
            <a:pPr lvl="2"/>
            <a:r>
              <a:rPr lang="de-DE" dirty="0" smtClean="0"/>
              <a:t>Energieversorgung</a:t>
            </a:r>
            <a:br>
              <a:rPr lang="de-DE" dirty="0" smtClean="0"/>
            </a:br>
            <a:r>
              <a:rPr lang="de-DE" dirty="0" err="1" smtClean="0"/>
              <a:t>Ver</a:t>
            </a:r>
            <a:r>
              <a:rPr lang="de-DE" dirty="0" smtClean="0"/>
              <a:t>- &amp; Entsorgung</a:t>
            </a:r>
          </a:p>
          <a:p>
            <a:pPr lvl="2"/>
            <a:endParaRPr lang="de-DE" b="1" dirty="0" smtClean="0"/>
          </a:p>
          <a:p>
            <a:pPr lvl="2"/>
            <a:r>
              <a:rPr lang="de-DE" b="1" dirty="0" smtClean="0"/>
              <a:t>Bau von Schutzhütten vermeiden!</a:t>
            </a:r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/>
          </a:p>
          <a:p>
            <a:endParaRPr lang="de-DE" dirty="0"/>
          </a:p>
        </p:txBody>
      </p:sp>
      <p:pic>
        <p:nvPicPr>
          <p:cNvPr id="5" name="Grafik 4" descr="2011-Tauern_bildungsurlaub 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8392" y="2772308"/>
            <a:ext cx="5292080" cy="3969060"/>
          </a:xfrm>
          <a:prstGeom prst="rect">
            <a:avLst/>
          </a:prstGeom>
        </p:spPr>
      </p:pic>
      <p:pic>
        <p:nvPicPr>
          <p:cNvPr id="6" name="Grafik 5" descr="2011-Tauern_bildungsurlaub 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466782"/>
            <a:ext cx="1656184" cy="1242138"/>
          </a:xfrm>
          <a:prstGeom prst="rect">
            <a:avLst/>
          </a:prstGeom>
        </p:spPr>
      </p:pic>
      <p:pic>
        <p:nvPicPr>
          <p:cNvPr id="7" name="Grafik 6" descr="Gran Paradiso_2011 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520789"/>
            <a:ext cx="1584175" cy="1188131"/>
          </a:xfrm>
          <a:prstGeom prst="rect">
            <a:avLst/>
          </a:prstGeom>
        </p:spPr>
      </p:pic>
      <p:pic>
        <p:nvPicPr>
          <p:cNvPr id="8" name="Grafik 7" descr="Gran Paradiso_2011 1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1548172"/>
            <a:ext cx="1547664" cy="1160748"/>
          </a:xfrm>
          <a:prstGeom prst="rect">
            <a:avLst/>
          </a:prstGeom>
        </p:spPr>
      </p:pic>
      <p:pic>
        <p:nvPicPr>
          <p:cNvPr id="9" name="Grafik 8" descr="CIPRA-Logo-Claim-DE-4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260648"/>
            <a:ext cx="1771650" cy="647700"/>
          </a:xfrm>
          <a:prstGeom prst="rect">
            <a:avLst/>
          </a:prstGeom>
        </p:spPr>
      </p:pic>
      <p:pic>
        <p:nvPicPr>
          <p:cNvPr id="4098" name="Picture 2" descr="Kampagne So schmecken die Ber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38896">
            <a:off x="3084344" y="2522829"/>
            <a:ext cx="1822978" cy="1216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DSC_0295.JPG"/>
          <p:cNvPicPr>
            <a:picLocks noChangeAspect="1"/>
          </p:cNvPicPr>
          <p:nvPr/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 smtClean="0"/>
              <a:t>Professionelle</a:t>
            </a:r>
            <a:r>
              <a:rPr lang="de-DE" dirty="0" smtClean="0"/>
              <a:t> </a:t>
            </a:r>
            <a:r>
              <a:rPr lang="de-DE" sz="4000" b="1" dirty="0" smtClean="0"/>
              <a:t>Planung</a:t>
            </a:r>
            <a:endParaRPr lang="de-DE" sz="40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1556792"/>
            <a:ext cx="48245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Individualreisende</a:t>
            </a:r>
            <a:r>
              <a:rPr lang="de-DE" dirty="0" smtClean="0"/>
              <a:t>? </a:t>
            </a:r>
          </a:p>
          <a:p>
            <a:r>
              <a:rPr lang="de-DE" b="1" dirty="0" smtClean="0"/>
              <a:t>Gruppenreisende</a:t>
            </a:r>
            <a:r>
              <a:rPr lang="de-DE" dirty="0" smtClean="0"/>
              <a:t>? </a:t>
            </a:r>
          </a:p>
          <a:p>
            <a:endParaRPr lang="de-DE" dirty="0" smtClean="0"/>
          </a:p>
          <a:p>
            <a:r>
              <a:rPr lang="de-DE" b="1" dirty="0" smtClean="0"/>
              <a:t>Wünsche</a:t>
            </a:r>
            <a:r>
              <a:rPr lang="de-DE" dirty="0" smtClean="0"/>
              <a:t> </a:t>
            </a:r>
            <a:r>
              <a:rPr lang="de-DE" b="1" dirty="0" smtClean="0"/>
              <a:t>und</a:t>
            </a:r>
            <a:r>
              <a:rPr lang="de-DE" dirty="0" smtClean="0"/>
              <a:t> </a:t>
            </a:r>
            <a:r>
              <a:rPr lang="de-DE" b="1" dirty="0" smtClean="0"/>
              <a:t>Ansprüche</a:t>
            </a:r>
            <a:r>
              <a:rPr lang="de-DE" dirty="0" smtClean="0"/>
              <a:t> </a:t>
            </a:r>
            <a:r>
              <a:rPr lang="de-DE" b="1" dirty="0" smtClean="0"/>
              <a:t>der</a:t>
            </a:r>
            <a:r>
              <a:rPr lang="de-DE" dirty="0" smtClean="0"/>
              <a:t> </a:t>
            </a:r>
            <a:r>
              <a:rPr lang="de-DE" b="1" dirty="0" smtClean="0"/>
              <a:t>Einheimischen</a:t>
            </a:r>
            <a:r>
              <a:rPr lang="de-DE" dirty="0" smtClean="0"/>
              <a:t>?</a:t>
            </a:r>
          </a:p>
          <a:p>
            <a:r>
              <a:rPr lang="de-DE" b="1" dirty="0" smtClean="0"/>
              <a:t>Wünsche</a:t>
            </a:r>
            <a:r>
              <a:rPr lang="de-DE" dirty="0" smtClean="0"/>
              <a:t> </a:t>
            </a:r>
            <a:r>
              <a:rPr lang="de-DE" b="1" dirty="0" smtClean="0"/>
              <a:t>und</a:t>
            </a:r>
            <a:r>
              <a:rPr lang="de-DE" dirty="0" smtClean="0"/>
              <a:t> </a:t>
            </a:r>
            <a:r>
              <a:rPr lang="de-DE" b="1" dirty="0" smtClean="0"/>
              <a:t>Ansprüche</a:t>
            </a:r>
            <a:r>
              <a:rPr lang="de-DE" dirty="0" smtClean="0"/>
              <a:t> </a:t>
            </a:r>
            <a:r>
              <a:rPr lang="de-DE" b="1" dirty="0" smtClean="0"/>
              <a:t>der</a:t>
            </a:r>
            <a:r>
              <a:rPr lang="de-DE" dirty="0" smtClean="0"/>
              <a:t> </a:t>
            </a:r>
            <a:r>
              <a:rPr lang="de-DE" b="1" dirty="0" smtClean="0"/>
              <a:t>Touristen</a:t>
            </a:r>
            <a:r>
              <a:rPr lang="de-DE" dirty="0" smtClean="0"/>
              <a:t>?</a:t>
            </a:r>
          </a:p>
          <a:p>
            <a:endParaRPr lang="de-DE" dirty="0" smtClean="0"/>
          </a:p>
          <a:p>
            <a:r>
              <a:rPr lang="de-DE" b="1" dirty="0" smtClean="0"/>
              <a:t>Kooperation mit professionellen Einrichtungen?</a:t>
            </a:r>
          </a:p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Ausbildung von professionellem Personal?</a:t>
            </a:r>
          </a:p>
          <a:p>
            <a:endParaRPr lang="de-DE" b="1" dirty="0" smtClean="0"/>
          </a:p>
          <a:p>
            <a:r>
              <a:rPr lang="de-DE" b="1" dirty="0" smtClean="0"/>
              <a:t>Gesamtkonzept?  mit einzelnen Bausteinen?</a:t>
            </a:r>
          </a:p>
          <a:p>
            <a:endParaRPr lang="de-DE" b="1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Bildschirmpräsentation (4:3)</PresentationFormat>
  <Paragraphs>113</Paragraphs>
  <Slides>10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6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5_Benutzerdefiniertes Design</vt:lpstr>
      <vt:lpstr>1_Benutzerdefiniertes Design</vt:lpstr>
      <vt:lpstr>2_Benutzerdefiniertes Design</vt:lpstr>
      <vt:lpstr>3_Benutzerdefiniertes Design</vt:lpstr>
      <vt:lpstr>4_Benutzerdefiniertes Design</vt:lpstr>
      <vt:lpstr>Benutzerdefiniertes Design</vt:lpstr>
      <vt:lpstr>Wegnetzplanung in Berggebieten</vt:lpstr>
      <vt:lpstr>Wer will bei Ihnen unterwegs sein? </vt:lpstr>
      <vt:lpstr>Informationen </vt:lpstr>
      <vt:lpstr>Karten</vt:lpstr>
      <vt:lpstr>Wege </vt:lpstr>
      <vt:lpstr>    Wegebau und Unterhalt</vt:lpstr>
      <vt:lpstr>    Wege &amp; Haftung </vt:lpstr>
      <vt:lpstr>   Übernachtungsmöglichkeiten </vt:lpstr>
      <vt:lpstr>Professionelle Planung</vt:lpstr>
      <vt:lpstr>Folie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Wandertourismus</dc:title>
  <dc:creator>stefan</dc:creator>
  <cp:lastModifiedBy>stefan</cp:lastModifiedBy>
  <cp:revision>25</cp:revision>
  <dcterms:created xsi:type="dcterms:W3CDTF">2012-05-24T08:12:49Z</dcterms:created>
  <dcterms:modified xsi:type="dcterms:W3CDTF">2012-05-28T09:00:09Z</dcterms:modified>
</cp:coreProperties>
</file>