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4" autoAdjust="0"/>
  </p:normalViewPr>
  <p:slideViewPr>
    <p:cSldViewPr>
      <p:cViewPr varScale="1">
        <p:scale>
          <a:sx n="123" d="100"/>
          <a:sy n="12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AC135-1937-4954-9C0E-422DE02589D2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CB06923A-E6D0-4BDB-9047-F5B2E874EA96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de-DE" dirty="0" smtClean="0"/>
            <a:t>Tagesausgaben in Bad Neuenahr-Ahrweiler der Tagesausflügler 2010</a:t>
          </a:r>
          <a:endParaRPr lang="de-DE" dirty="0"/>
        </a:p>
      </dgm:t>
    </dgm:pt>
    <dgm:pt modelId="{4FF8722C-073B-4B0C-9CE3-685D2FFB0BF7}" type="parTrans" cxnId="{1AA37C17-83CC-474A-8842-0EDBB930B583}">
      <dgm:prSet/>
      <dgm:spPr/>
      <dgm:t>
        <a:bodyPr/>
        <a:lstStyle/>
        <a:p>
          <a:endParaRPr lang="de-DE"/>
        </a:p>
      </dgm:t>
    </dgm:pt>
    <dgm:pt modelId="{E4487A8D-634C-4E35-894B-44E2EF6D41AA}" type="sibTrans" cxnId="{1AA37C17-83CC-474A-8842-0EDBB930B58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DE"/>
        </a:p>
      </dgm:t>
      <dgm:extLst>
        <a:ext uri="{E40237B7-FDA0-4F09-8148-C483321AD2D9}">
          <dgm14:cNvPr xmlns="" xmlns:dgm14="http://schemas.microsoft.com/office/drawing/2010/diagram" id="0" name="" descr="B:\Tausch\Image-CD\Sievers für FB Dorint\Ahrtalarchiv_Ahrhut Fr. 086.jpg"/>
        </a:ext>
      </dgm:extLst>
    </dgm:pt>
    <dgm:pt modelId="{C0A13E35-1469-41AC-8575-32E7B8E0E2D3}" type="pres">
      <dgm:prSet presAssocID="{2C3AC135-1937-4954-9C0E-422DE02589D2}" presName="Name0" presStyleCnt="0">
        <dgm:presLayoutVars>
          <dgm:chMax val="7"/>
          <dgm:chPref val="7"/>
          <dgm:dir/>
        </dgm:presLayoutVars>
      </dgm:prSet>
      <dgm:spPr/>
    </dgm:pt>
    <dgm:pt modelId="{FB44017D-66A8-472E-80D0-50843CF21424}" type="pres">
      <dgm:prSet presAssocID="{CB06923A-E6D0-4BDB-9047-F5B2E874EA96}" presName="parTx1" presStyleLbl="node1" presStyleIdx="0" presStyleCnt="1" custScaleX="122252" custScaleY="65972" custLinFactNeighborX="12851" custLinFactNeighborY="-49309"/>
      <dgm:spPr/>
      <dgm:t>
        <a:bodyPr/>
        <a:lstStyle/>
        <a:p>
          <a:endParaRPr lang="de-DE"/>
        </a:p>
      </dgm:t>
    </dgm:pt>
    <dgm:pt modelId="{045C1EF2-4845-48C1-A488-BFB250870336}" type="pres">
      <dgm:prSet presAssocID="{E4487A8D-634C-4E35-894B-44E2EF6D41AA}" presName="picture1" presStyleCnt="0"/>
      <dgm:spPr/>
    </dgm:pt>
    <dgm:pt modelId="{E0406B1C-70B9-4832-8711-F50B1BC5B3FC}" type="pres">
      <dgm:prSet presAssocID="{E4487A8D-634C-4E35-894B-44E2EF6D41AA}" presName="imageRepeatNode" presStyleLbl="fgImgPlace1" presStyleIdx="0" presStyleCnt="1" custLinFactNeighborX="-22149" custLinFactNeighborY="6941"/>
      <dgm:spPr/>
      <dgm:t>
        <a:bodyPr/>
        <a:lstStyle/>
        <a:p>
          <a:endParaRPr lang="de-DE"/>
        </a:p>
      </dgm:t>
    </dgm:pt>
  </dgm:ptLst>
  <dgm:cxnLst>
    <dgm:cxn modelId="{1AA37C17-83CC-474A-8842-0EDBB930B583}" srcId="{2C3AC135-1937-4954-9C0E-422DE02589D2}" destId="{CB06923A-E6D0-4BDB-9047-F5B2E874EA96}" srcOrd="0" destOrd="0" parTransId="{4FF8722C-073B-4B0C-9CE3-685D2FFB0BF7}" sibTransId="{E4487A8D-634C-4E35-894B-44E2EF6D41AA}"/>
    <dgm:cxn modelId="{A2CA2743-738A-489A-A0D3-449DFB78155C}" type="presOf" srcId="{CB06923A-E6D0-4BDB-9047-F5B2E874EA96}" destId="{FB44017D-66A8-472E-80D0-50843CF21424}" srcOrd="0" destOrd="0" presId="urn:microsoft.com/office/officeart/2008/layout/AscendingPictureAccentProcess"/>
    <dgm:cxn modelId="{D10EB1B5-1689-4BE0-A2DB-90A9DA35DA47}" type="presOf" srcId="{E4487A8D-634C-4E35-894B-44E2EF6D41AA}" destId="{E0406B1C-70B9-4832-8711-F50B1BC5B3FC}" srcOrd="0" destOrd="0" presId="urn:microsoft.com/office/officeart/2008/layout/AscendingPictureAccentProcess"/>
    <dgm:cxn modelId="{C9F8EBC4-090E-40C9-A120-854BF78D619C}" type="presOf" srcId="{2C3AC135-1937-4954-9C0E-422DE02589D2}" destId="{C0A13E35-1469-41AC-8575-32E7B8E0E2D3}" srcOrd="0" destOrd="0" presId="urn:microsoft.com/office/officeart/2008/layout/AscendingPictureAccentProcess"/>
    <dgm:cxn modelId="{E23E8016-AF97-45E1-A5F3-7E9887FCA3DE}" type="presParOf" srcId="{C0A13E35-1469-41AC-8575-32E7B8E0E2D3}" destId="{FB44017D-66A8-472E-80D0-50843CF21424}" srcOrd="0" destOrd="0" presId="urn:microsoft.com/office/officeart/2008/layout/AscendingPictureAccentProcess"/>
    <dgm:cxn modelId="{30B1AA8B-6FE6-4B9C-BCE2-AB5D6932AF0C}" type="presParOf" srcId="{C0A13E35-1469-41AC-8575-32E7B8E0E2D3}" destId="{045C1EF2-4845-48C1-A488-BFB250870336}" srcOrd="1" destOrd="0" presId="urn:microsoft.com/office/officeart/2008/layout/AscendingPictureAccentProcess"/>
    <dgm:cxn modelId="{284D6AF1-ECD0-46AB-A4B9-815AC501423C}" type="presParOf" srcId="{045C1EF2-4845-48C1-A488-BFB250870336}" destId="{E0406B1C-70B9-4832-8711-F50B1BC5B3F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44017D-66A8-472E-80D0-50843CF21424}">
      <dsp:nvSpPr>
        <dsp:cNvPr id="0" name=""/>
        <dsp:cNvSpPr/>
      </dsp:nvSpPr>
      <dsp:spPr>
        <a:xfrm>
          <a:off x="2055861" y="1124742"/>
          <a:ext cx="4888146" cy="70743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46332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Tagesausgaben in Bad Neuenahr-Ahrweiler der Tagesausflügler 2010</a:t>
          </a:r>
          <a:endParaRPr lang="de-DE" sz="1700" kern="1200" dirty="0"/>
        </a:p>
      </dsp:txBody>
      <dsp:txXfrm>
        <a:off x="2055861" y="1124742"/>
        <a:ext cx="4888146" cy="707434"/>
      </dsp:txXfrm>
    </dsp:sp>
    <dsp:sp modelId="{E0406B1C-70B9-4832-8711-F50B1BC5B3FC}">
      <dsp:nvSpPr>
        <dsp:cNvPr id="0" name=""/>
        <dsp:cNvSpPr/>
      </dsp:nvSpPr>
      <dsp:spPr>
        <a:xfrm>
          <a:off x="467542" y="548687"/>
          <a:ext cx="1853766" cy="18540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163" cy="511175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6" y="1"/>
            <a:ext cx="3078163" cy="511175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47D5504A-8C2E-4115-A36F-86914E51A369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8163" cy="51117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6" y="9721851"/>
            <a:ext cx="3078163" cy="51117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149A2EEC-9D3C-4BB8-938D-A0705A6F99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36815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776864" cy="34563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Michael Schneider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1</a:t>
            </a: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16632"/>
            <a:ext cx="9144000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165304"/>
            <a:ext cx="9144000" cy="1440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2AE4-7151-4659-B6B4-6B926665E7BF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42C0-459F-4CA4-B2FC-EF97CE33D6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7102F-FEB3-4762-889E-6692F614A95C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8752E-8373-4357-8178-4B32011060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oleObject" Target="../embeddings/Microsoft_Office_Excel_97-2003-Arbeitsblatt1.xls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5112568" cy="1368151"/>
          </a:xfrm>
        </p:spPr>
        <p:txBody>
          <a:bodyPr/>
          <a:lstStyle/>
          <a:p>
            <a:pPr algn="l"/>
            <a:r>
              <a:rPr lang="de-DE" dirty="0" smtClean="0"/>
              <a:t>Wandern und Wein</a:t>
            </a:r>
            <a:endParaRPr lang="de-DE" dirty="0"/>
          </a:p>
        </p:txBody>
      </p:sp>
      <p:pic>
        <p:nvPicPr>
          <p:cNvPr id="1027" name="Picture 3" descr="E:\Büro\Fotos\Weinberge_Mayschoss_22_Okt_2010\DSC02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91744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580112" y="3789040"/>
            <a:ext cx="3312368" cy="223224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de-DE" dirty="0" smtClean="0">
                <a:solidFill>
                  <a:schemeClr val="tx1"/>
                </a:solidFill>
              </a:rPr>
              <a:t>Rotweinwanderweg</a:t>
            </a:r>
          </a:p>
          <a:p>
            <a:pPr algn="r"/>
            <a:r>
              <a:rPr lang="de-DE" dirty="0" smtClean="0">
                <a:solidFill>
                  <a:schemeClr val="tx1"/>
                </a:solidFill>
              </a:rPr>
              <a:t>und der</a:t>
            </a:r>
          </a:p>
          <a:p>
            <a:pPr algn="r"/>
            <a:r>
              <a:rPr lang="de-DE" dirty="0" smtClean="0">
                <a:solidFill>
                  <a:schemeClr val="tx1"/>
                </a:solidFill>
              </a:rPr>
              <a:t>Ahr-Steig</a:t>
            </a:r>
          </a:p>
          <a:p>
            <a:pPr algn="r"/>
            <a:r>
              <a:rPr lang="de-DE" dirty="0" smtClean="0">
                <a:solidFill>
                  <a:schemeClr val="tx1"/>
                </a:solidFill>
              </a:rPr>
              <a:t>im Ahrtal</a:t>
            </a:r>
          </a:p>
          <a:p>
            <a:pPr algn="r"/>
            <a:r>
              <a:rPr lang="de-DE" dirty="0" smtClean="0">
                <a:solidFill>
                  <a:schemeClr val="tx1"/>
                </a:solidFill>
              </a:rPr>
              <a:t>(Rheinland-Pfalz)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Michael Schneider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1</a:t>
            </a:r>
            <a:endParaRPr lang="de-DE"/>
          </a:p>
        </p:txBody>
      </p:sp>
      <p:pic>
        <p:nvPicPr>
          <p:cNvPr id="9217" name="Picture 1" descr="E:\ahrtaltourismus\ATB-2009-Wandern-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2291" y="332656"/>
            <a:ext cx="400269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Michael Schneider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10</a:t>
            </a:r>
            <a:endParaRPr lang="de-DE" dirty="0"/>
          </a:p>
        </p:txBody>
      </p:sp>
      <p:graphicFrame>
        <p:nvGraphicFramePr>
          <p:cNvPr id="9" name="Inhaltsplatzhalter 5"/>
          <p:cNvGraphicFramePr>
            <a:graphicFrameLocks noGrp="1"/>
          </p:cNvGraphicFramePr>
          <p:nvPr/>
        </p:nvGraphicFramePr>
        <p:xfrm>
          <a:off x="1115616" y="2204864"/>
          <a:ext cx="7231063" cy="3917950"/>
        </p:xfrm>
        <a:graphic>
          <a:graphicData uri="http://schemas.openxmlformats.org/presentationml/2006/ole">
            <p:oleObj spid="_x0000_s34818" r:id="rId3" imgW="7236579" imgH="3913971" progId="Excel.Sheet.8">
              <p:embed/>
            </p:oleObj>
          </a:graphicData>
        </a:graphic>
      </p:graphicFrame>
      <p:graphicFrame>
        <p:nvGraphicFramePr>
          <p:cNvPr id="10" name="Diagramm 9"/>
          <p:cNvGraphicFramePr/>
          <p:nvPr/>
        </p:nvGraphicFramePr>
        <p:xfrm>
          <a:off x="0" y="0"/>
          <a:ext cx="7308304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2925763" y="3894138"/>
            <a:ext cx="157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/>
              <a:t>30,80 €</a:t>
            </a:r>
          </a:p>
        </p:txBody>
      </p:sp>
      <p:sp>
        <p:nvSpPr>
          <p:cNvPr id="12" name="Textfeld 6"/>
          <p:cNvSpPr txBox="1">
            <a:spLocks noChangeArrowheads="1"/>
          </p:cNvSpPr>
          <p:nvPr/>
        </p:nvSpPr>
        <p:spPr bwMode="auto">
          <a:xfrm>
            <a:off x="4073525" y="3028950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bg1"/>
                </a:solidFill>
              </a:rPr>
              <a:t>9,35 €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7844" r="5874"/>
          <a:stretch>
            <a:fillRect/>
          </a:stretch>
        </p:blipFill>
        <p:spPr bwMode="auto">
          <a:xfrm>
            <a:off x="3383738" y="332656"/>
            <a:ext cx="543673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2734072" cy="1368151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Touristische Organisation</a:t>
            </a:r>
            <a:endParaRPr lang="de-DE" sz="36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8064896" cy="252028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 Kooperation von sechs Kommunen entlang des Laufs der Ahr</a:t>
            </a:r>
          </a:p>
          <a:p>
            <a:pPr algn="l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 ein operativer Arm: „Ahrtaltourismus“</a:t>
            </a:r>
          </a:p>
          <a:p>
            <a:pPr algn="l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 Ausrichtung anhand der touristischen Destination „Ahr“</a:t>
            </a:r>
          </a:p>
          <a:p>
            <a:pPr algn="l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 bewusste organisatorische Trennung von anderen touristischen Destinationen im Gebiet des Kreises Ahrweiler: „Romantischer Mittelrhein“ und „Eifel / Vulkaneifel“</a:t>
            </a:r>
          </a:p>
          <a:p>
            <a:pPr algn="l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Michael Schneider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2230016" cy="1368151"/>
          </a:xfrm>
        </p:spPr>
        <p:txBody>
          <a:bodyPr/>
          <a:lstStyle/>
          <a:p>
            <a:r>
              <a:rPr lang="de-DE" dirty="0" err="1" smtClean="0"/>
              <a:t>Ahrsteig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5904656" cy="2232248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Qualitätswanderweg durch die Region 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Strecke </a:t>
            </a:r>
            <a:r>
              <a:rPr lang="de-DE" dirty="0" err="1" smtClean="0">
                <a:solidFill>
                  <a:schemeClr val="tx1"/>
                </a:solidFill>
              </a:rPr>
              <a:t>ausserhalb</a:t>
            </a:r>
            <a:r>
              <a:rPr lang="de-DE" dirty="0" smtClean="0">
                <a:solidFill>
                  <a:schemeClr val="tx1"/>
                </a:solidFill>
              </a:rPr>
              <a:t> der Weinberge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auf der „anderen Seite der Ahr“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naturbelassene Wege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Naturerlebnis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Nordic</a:t>
            </a:r>
            <a:r>
              <a:rPr lang="de-DE" dirty="0" smtClean="0">
                <a:solidFill>
                  <a:schemeClr val="tx1"/>
                </a:solidFill>
              </a:rPr>
              <a:t> Walking / Trekking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err="1" smtClean="0"/>
              <a:t>Kavala</a:t>
            </a:r>
            <a:r>
              <a:rPr lang="de-DE" dirty="0" smtClean="0"/>
              <a:t>, 29. Mai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Michael Schneider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12</a:t>
            </a:r>
            <a:endParaRPr lang="de-DE" dirty="0"/>
          </a:p>
        </p:txBody>
      </p:sp>
      <p:pic>
        <p:nvPicPr>
          <p:cNvPr id="36866" name="Picture 2" descr="http://www.ahrsteig-ahr.de/typo3temp/pics/f21131e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6"/>
            <a:ext cx="1762125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://www.ahrsteig-ahr.de/typo3temp/pics/cc9dc566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16650"/>
            <a:ext cx="9144000" cy="2135147"/>
          </a:xfrm>
          <a:prstGeom prst="rect">
            <a:avLst/>
          </a:prstGeom>
          <a:noFill/>
        </p:spPr>
      </p:pic>
      <p:pic>
        <p:nvPicPr>
          <p:cNvPr id="36868" name="Picture 4" descr="http://www.ahrsteig-ahr.de/typo3temp/pics/ec015c88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88840"/>
            <a:ext cx="1906141" cy="238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4716016" y="8367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ab Herbst 2012!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uripides.jpg"/>
          <p:cNvPicPr>
            <a:picLocks noChangeAspect="1"/>
          </p:cNvPicPr>
          <p:nvPr/>
        </p:nvPicPr>
        <p:blipFill>
          <a:blip r:embed="rId2" cstate="print"/>
          <a:srcRect b="6295"/>
          <a:stretch>
            <a:fillRect/>
          </a:stretch>
        </p:blipFill>
        <p:spPr>
          <a:xfrm>
            <a:off x="755575" y="692696"/>
            <a:ext cx="5076083" cy="532859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444208" y="4221089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</a:rPr>
              <a:t>Euripides</a:t>
            </a:r>
            <a:r>
              <a:rPr lang="de-DE" sz="3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l-GR" sz="3600" b="1" dirty="0" smtClean="0">
                <a:solidFill>
                  <a:srgbClr val="C00000"/>
                </a:solidFill>
              </a:rPr>
              <a:t>Εὐριπίδης</a:t>
            </a:r>
            <a:endParaRPr lang="de-DE" sz="3600" b="1" dirty="0" smtClean="0">
              <a:solidFill>
                <a:srgbClr val="C00000"/>
              </a:solidFill>
            </a:endParaRPr>
          </a:p>
          <a:p>
            <a:r>
              <a:rPr lang="de-DE" sz="2000" b="1" dirty="0" smtClean="0">
                <a:solidFill>
                  <a:srgbClr val="C00000"/>
                </a:solidFill>
              </a:rPr>
              <a:t>480 bis 406 v.Chr.</a:t>
            </a:r>
          </a:p>
          <a:p>
            <a:endParaRPr lang="de-DE" sz="3600" dirty="0">
              <a:solidFill>
                <a:srgbClr val="C00000"/>
              </a:solidFill>
            </a:endParaRPr>
          </a:p>
        </p:txBody>
      </p:sp>
      <p:pic>
        <p:nvPicPr>
          <p:cNvPr id="69634" name="Picture 2" descr="Datei:Euripides Pio-Clementino Inv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65260"/>
            <a:ext cx="2016224" cy="268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err="1" smtClean="0"/>
              <a:t>Kavala</a:t>
            </a:r>
            <a:r>
              <a:rPr lang="de-DE" dirty="0" smtClean="0"/>
              <a:t>, 29. Mai 2012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Michael Schneider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13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738900" y="764705"/>
            <a:ext cx="2952328" cy="1584175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Herzlich Willkommen </a:t>
            </a:r>
            <a:br>
              <a:rPr lang="de-DE" dirty="0" smtClean="0"/>
            </a:br>
            <a:r>
              <a:rPr lang="de-DE" dirty="0" smtClean="0"/>
              <a:t>an der Ahr!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Michael Schneider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14</a:t>
            </a:r>
            <a:endParaRPr lang="de-DE" dirty="0"/>
          </a:p>
        </p:txBody>
      </p:sp>
      <p:pic>
        <p:nvPicPr>
          <p:cNvPr id="35844" name="Picture 4" descr="E:\ahrtaltourismus\Ahrtal-Archiv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7"/>
            <a:ext cx="333513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5" name="Picture 5" descr="E:\ahrtaltourismus\Uferlichter Bad Neuenahr 1_AhrtalTourismus Bad Neuenahr-Ahrweiler e.V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71013"/>
            <a:ext cx="3315023" cy="248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E:\ahrtaltourismus\DSCF3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23125" y="-4716463"/>
            <a:ext cx="1920000" cy="1440000"/>
          </a:xfrm>
          <a:prstGeom prst="rect">
            <a:avLst/>
          </a:prstGeom>
          <a:noFill/>
        </p:spPr>
      </p:pic>
      <p:pic>
        <p:nvPicPr>
          <p:cNvPr id="35847" name="Picture 7" descr="E:\ahrtaltourismus\DSCF3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31078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8" name="Picture 8" descr="E:\ahrtaltourismus\Calvarienberg Archiv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420888"/>
            <a:ext cx="3013050" cy="201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9" name="Picture 9" descr="E:\ahrtaltourismus\Blick Krausberg auf Dernau1.jpg"/>
          <p:cNvPicPr>
            <a:picLocks noChangeAspect="1" noChangeArrowheads="1"/>
          </p:cNvPicPr>
          <p:nvPr/>
        </p:nvPicPr>
        <p:blipFill>
          <a:blip r:embed="rId7" cstate="print"/>
          <a:srcRect t="16667" b="12963"/>
          <a:stretch>
            <a:fillRect/>
          </a:stretch>
        </p:blipFill>
        <p:spPr bwMode="auto">
          <a:xfrm>
            <a:off x="3843635" y="2684545"/>
            <a:ext cx="3320653" cy="175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50" name="Picture 10" descr="E:\ahrtaltourismus\ATB-2009-Wandern-0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242" y="332656"/>
            <a:ext cx="20610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51" name="Picture 11" descr="E:\ahrtaltourismus\Ahrweiler_Winzerzug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690206"/>
            <a:ext cx="2304256" cy="154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2878088" cy="2088231"/>
          </a:xfrm>
        </p:spPr>
        <p:txBody>
          <a:bodyPr/>
          <a:lstStyle/>
          <a:p>
            <a:r>
              <a:rPr lang="de-DE" dirty="0" smtClean="0"/>
              <a:t>Die Region</a:t>
            </a:r>
            <a:br>
              <a:rPr lang="de-DE" dirty="0" smtClean="0"/>
            </a:br>
            <a:r>
              <a:rPr lang="de-DE" dirty="0" smtClean="0"/>
              <a:t>„Ahrtal“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8820472" cy="2664296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85 km lang, klimatisch begünstigter Teil der „Eifel“, schließt an das Rheinland an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Flussverlauf von </a:t>
            </a:r>
            <a:r>
              <a:rPr lang="de-DE" dirty="0" err="1" smtClean="0">
                <a:solidFill>
                  <a:schemeClr val="tx1"/>
                </a:solidFill>
              </a:rPr>
              <a:t>Blankenheim</a:t>
            </a:r>
            <a:r>
              <a:rPr lang="de-DE" dirty="0" smtClean="0">
                <a:solidFill>
                  <a:schemeClr val="tx1"/>
                </a:solidFill>
              </a:rPr>
              <a:t> (NRW) 474 M. </a:t>
            </a:r>
            <a:r>
              <a:rPr lang="de-DE" dirty="0" err="1" smtClean="0">
                <a:solidFill>
                  <a:schemeClr val="tx1"/>
                </a:solidFill>
              </a:rPr>
              <a:t>üNN</a:t>
            </a:r>
            <a:r>
              <a:rPr lang="de-DE" dirty="0" smtClean="0">
                <a:solidFill>
                  <a:schemeClr val="tx1"/>
                </a:solidFill>
              </a:rPr>
              <a:t> bis Sinzig (RLP) 53 M. </a:t>
            </a:r>
            <a:r>
              <a:rPr lang="de-DE" dirty="0" err="1" smtClean="0">
                <a:solidFill>
                  <a:schemeClr val="tx1"/>
                </a:solidFill>
              </a:rPr>
              <a:t>üNN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kleinstes Weinbaugebiet Deutschlands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aber: größtes geschlossenes Rotwein-Anbaugebiet Deutschlands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nördliches Rotweinanbaugebiet der Welt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insg. 548 Hektar </a:t>
            </a:r>
            <a:r>
              <a:rPr lang="de-DE" dirty="0" err="1" smtClean="0">
                <a:solidFill>
                  <a:schemeClr val="tx1"/>
                </a:solidFill>
              </a:rPr>
              <a:t>Rebfläche</a:t>
            </a:r>
            <a:r>
              <a:rPr lang="de-DE" dirty="0" smtClean="0">
                <a:solidFill>
                  <a:schemeClr val="tx1"/>
                </a:solidFill>
              </a:rPr>
              <a:t>: 87,5 % rote, 12,5 % weiße Rebsorten. 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dominierend: Spätburgunder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Michael Schneider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2</a:t>
            </a:r>
            <a:endParaRPr lang="de-DE" dirty="0"/>
          </a:p>
        </p:txBody>
      </p:sp>
      <p:pic>
        <p:nvPicPr>
          <p:cNvPr id="1026" name="Picture 2" descr="E:\ahrtaltourismus\Ahrtal-Archiv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344" y="620688"/>
            <a:ext cx="4733743" cy="3168352"/>
          </a:xfrm>
          <a:prstGeom prst="rect">
            <a:avLst/>
          </a:prstGeom>
          <a:noFill/>
        </p:spPr>
      </p:pic>
      <p:pic>
        <p:nvPicPr>
          <p:cNvPr id="1027" name="Picture 3" descr="E:\ahrtaltourismus\Ahrtal-Archiv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19266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Michael Schneider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3</a:t>
            </a:r>
            <a:endParaRPr lang="de-DE" dirty="0"/>
          </a:p>
        </p:txBody>
      </p:sp>
      <p:pic>
        <p:nvPicPr>
          <p:cNvPr id="8194" name="Picture 2" descr="http://upload.wikimedia.org/wikipedia/commons/thumb/8/89/WeinbaugebieteDeutschland.svg/1000px-WeinbaugebieteDeutschland.svg.png"/>
          <p:cNvPicPr>
            <a:picLocks noChangeAspect="1" noChangeArrowheads="1"/>
          </p:cNvPicPr>
          <p:nvPr/>
        </p:nvPicPr>
        <p:blipFill>
          <a:blip r:embed="rId2" cstate="print"/>
          <a:srcRect t="6790" b="2608"/>
          <a:stretch>
            <a:fillRect/>
          </a:stretch>
        </p:blipFill>
        <p:spPr bwMode="auto">
          <a:xfrm>
            <a:off x="683568" y="764705"/>
            <a:ext cx="594134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Gerade Verbindung mit Pfeil 9"/>
          <p:cNvCxnSpPr/>
          <p:nvPr/>
        </p:nvCxnSpPr>
        <p:spPr>
          <a:xfrm flipV="1">
            <a:off x="251520" y="1916832"/>
            <a:ext cx="1512168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79512" y="213285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AHR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83671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Niederlande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6732240" y="764704"/>
            <a:ext cx="2232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Fahrzeiten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Großraum Köln-Bonn: &lt; 1 h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Belgien / </a:t>
            </a:r>
            <a:br>
              <a:rPr lang="de-DE" dirty="0" smtClean="0"/>
            </a:br>
            <a:r>
              <a:rPr lang="de-DE" dirty="0" smtClean="0"/>
              <a:t>Niederlande: &lt; 2 h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Ruhrgebiet: &lt; 2,5 h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Rhein/Main: &gt; 2h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Ergo: </a:t>
            </a:r>
            <a:br>
              <a:rPr lang="de-DE" dirty="0" smtClean="0"/>
            </a:br>
            <a:r>
              <a:rPr lang="de-DE" dirty="0" smtClean="0"/>
              <a:t>viele Tagestouristen und Kurzzeiturlauber aus einem Ballungs-raum von über </a:t>
            </a:r>
            <a:br>
              <a:rPr lang="de-DE" dirty="0" smtClean="0"/>
            </a:br>
            <a:r>
              <a:rPr lang="de-DE" dirty="0" smtClean="0"/>
              <a:t>20 Mill. Menschen besuchen die Ahr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2662064" cy="1368151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Rotwein-</a:t>
            </a:r>
            <a:br>
              <a:rPr lang="de-DE" dirty="0" smtClean="0"/>
            </a:br>
            <a:r>
              <a:rPr lang="de-DE" dirty="0" err="1" smtClean="0"/>
              <a:t>wanderweg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4176464" cy="388843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de-DE" sz="3300" dirty="0" smtClean="0">
                <a:solidFill>
                  <a:schemeClr val="tx1"/>
                </a:solidFill>
              </a:rPr>
              <a:t>Der Rotweinwanderweg </a:t>
            </a:r>
            <a:br>
              <a:rPr lang="de-DE" sz="3300" dirty="0" smtClean="0">
                <a:solidFill>
                  <a:schemeClr val="tx1"/>
                </a:solidFill>
              </a:rPr>
            </a:br>
            <a:r>
              <a:rPr lang="de-DE" sz="3300" dirty="0" smtClean="0">
                <a:solidFill>
                  <a:schemeClr val="tx1"/>
                </a:solidFill>
              </a:rPr>
              <a:t>verbindet hoch über dem </a:t>
            </a:r>
            <a:br>
              <a:rPr lang="de-DE" sz="3300" dirty="0" smtClean="0">
                <a:solidFill>
                  <a:schemeClr val="tx1"/>
                </a:solidFill>
              </a:rPr>
            </a:br>
            <a:r>
              <a:rPr lang="de-DE" sz="3300" dirty="0" smtClean="0">
                <a:solidFill>
                  <a:schemeClr val="tx1"/>
                </a:solidFill>
              </a:rPr>
              <a:t>Boden des Ahrtals die </a:t>
            </a:r>
            <a:br>
              <a:rPr lang="de-DE" sz="3300" dirty="0" smtClean="0">
                <a:solidFill>
                  <a:schemeClr val="tx1"/>
                </a:solidFill>
              </a:rPr>
            </a:br>
            <a:r>
              <a:rPr lang="de-DE" sz="3300" dirty="0" smtClean="0">
                <a:solidFill>
                  <a:schemeClr val="tx1"/>
                </a:solidFill>
              </a:rPr>
              <a:t>Weinorte des </a:t>
            </a:r>
            <a:br>
              <a:rPr lang="de-DE" sz="3300" dirty="0" smtClean="0">
                <a:solidFill>
                  <a:schemeClr val="tx1"/>
                </a:solidFill>
              </a:rPr>
            </a:br>
            <a:r>
              <a:rPr lang="de-DE" sz="3300" dirty="0" smtClean="0">
                <a:solidFill>
                  <a:schemeClr val="tx1"/>
                </a:solidFill>
              </a:rPr>
              <a:t>Weinbaugebiets Ahr. </a:t>
            </a:r>
          </a:p>
          <a:p>
            <a:pPr algn="l"/>
            <a:r>
              <a:rPr lang="de-DE" sz="3300" dirty="0" smtClean="0">
                <a:solidFill>
                  <a:schemeClr val="tx1"/>
                </a:solidFill>
              </a:rPr>
              <a:t>Der Weg hat eine länge von </a:t>
            </a:r>
            <a:br>
              <a:rPr lang="de-DE" sz="3300" dirty="0" smtClean="0">
                <a:solidFill>
                  <a:schemeClr val="tx1"/>
                </a:solidFill>
              </a:rPr>
            </a:br>
            <a:r>
              <a:rPr lang="de-DE" sz="3300" dirty="0" smtClean="0">
                <a:solidFill>
                  <a:schemeClr val="tx1"/>
                </a:solidFill>
              </a:rPr>
              <a:t>rund 35 Kilometer </a:t>
            </a:r>
          </a:p>
          <a:p>
            <a:pPr algn="l"/>
            <a:r>
              <a:rPr lang="de-DE" sz="3300" dirty="0" smtClean="0">
                <a:solidFill>
                  <a:schemeClr val="tx1"/>
                </a:solidFill>
              </a:rPr>
              <a:t>Viele Teile des Weges sind asphaltiert, so dass spezielle Wanderausrüstung nicht nötig ist.</a:t>
            </a:r>
          </a:p>
          <a:p>
            <a:pPr algn="l"/>
            <a:r>
              <a:rPr lang="de-DE" sz="3300" dirty="0" smtClean="0">
                <a:solidFill>
                  <a:schemeClr val="tx1"/>
                </a:solidFill>
              </a:rPr>
              <a:t>An Wochenenden und in den Monaten September und Oktober ist der meistbesuchte Wanderweg der Eifel sehr stark frequentiert.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Michael Schneider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4</a:t>
            </a:r>
            <a:endParaRPr lang="de-DE" dirty="0"/>
          </a:p>
        </p:txBody>
      </p:sp>
      <p:pic>
        <p:nvPicPr>
          <p:cNvPr id="7169" name="Picture 1" descr="E:\ahrtaltourismus\Ahrtal-Archiv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839" y="836712"/>
            <a:ext cx="3421954" cy="511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E:\ahrtaltourismus\Ahrtal-Archiv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438" y="332656"/>
            <a:ext cx="216881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3166120" cy="136815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Rotwein-</a:t>
            </a:r>
            <a:br>
              <a:rPr lang="de-DE" dirty="0" smtClean="0"/>
            </a:br>
            <a:r>
              <a:rPr lang="de-DE" dirty="0" err="1" smtClean="0"/>
              <a:t>wanderweg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355976" y="2420888"/>
            <a:ext cx="4176464" cy="1728192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Kurze Routen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Überwiegend einfache Strecken auch für Senioren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Naturnahes Erlebnis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Michael Schneider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5</a:t>
            </a:r>
            <a:endParaRPr lang="de-DE" dirty="0"/>
          </a:p>
        </p:txBody>
      </p:sp>
      <p:pic>
        <p:nvPicPr>
          <p:cNvPr id="6146" name="Picture 2" descr="http://www.rotweinwanderweg.de/uploads/pics/Entfernungen-r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545681" cy="3888432"/>
          </a:xfrm>
          <a:prstGeom prst="rect">
            <a:avLst/>
          </a:prstGeom>
          <a:noFill/>
        </p:spPr>
      </p:pic>
      <p:pic>
        <p:nvPicPr>
          <p:cNvPr id="6147" name="Picture 3" descr="E:\ahrtaltourismus\ATB-2009-Wandern-033.jpg"/>
          <p:cNvPicPr>
            <a:picLocks noChangeAspect="1" noChangeArrowheads="1"/>
          </p:cNvPicPr>
          <p:nvPr/>
        </p:nvPicPr>
        <p:blipFill>
          <a:blip r:embed="rId3" cstate="print"/>
          <a:srcRect t="40741"/>
          <a:stretch>
            <a:fillRect/>
          </a:stretch>
        </p:blipFill>
        <p:spPr bwMode="auto">
          <a:xfrm>
            <a:off x="4427984" y="4227089"/>
            <a:ext cx="4532076" cy="178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E:\ahrtaltourismus\ahrschleife-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390" y="260648"/>
            <a:ext cx="291668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E:\ahrtaltourismus\DSC00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647738" y="-10728325"/>
            <a:ext cx="2688889" cy="1800000"/>
          </a:xfrm>
          <a:prstGeom prst="rect">
            <a:avLst/>
          </a:prstGeom>
          <a:noFill/>
        </p:spPr>
      </p:pic>
      <p:pic>
        <p:nvPicPr>
          <p:cNvPr id="11" name="Picture 2" descr="E:\ahrtaltourismus\DSC004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0562" y="260648"/>
            <a:ext cx="236648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2734072" cy="136815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Rotwein-</a:t>
            </a:r>
            <a:br>
              <a:rPr lang="de-DE" dirty="0" smtClean="0"/>
            </a:br>
            <a:r>
              <a:rPr lang="de-DE" dirty="0" err="1" smtClean="0"/>
              <a:t>wanderweg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4104456" cy="259228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Touristische Attraktionen: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Saffenburg</a:t>
            </a:r>
            <a:endParaRPr lang="de-DE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Burg Are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Klosterruine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 Marienthal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Römervilla Ahrweiler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Dokumentationsstätte „Regierungsbunker“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Michael Schneider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6</a:t>
            </a:r>
            <a:endParaRPr lang="de-DE" dirty="0"/>
          </a:p>
        </p:txBody>
      </p:sp>
      <p:pic>
        <p:nvPicPr>
          <p:cNvPr id="5122" name="Picture 2" descr="http://www.fewo-basche.de/Ausflugsziele/Klosterruine_Marienthal_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3333750" cy="249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Datei:Römervilla Ahrweiler H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72408"/>
            <a:ext cx="350756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Eingang  Dokumentationsstätte Bunker Ahrweiler"/>
          <p:cNvPicPr>
            <a:picLocks noChangeAspect="1" noChangeArrowheads="1"/>
          </p:cNvPicPr>
          <p:nvPr/>
        </p:nvPicPr>
        <p:blipFill>
          <a:blip r:embed="rId4" cstate="print"/>
          <a:srcRect l="7959" t="40326" b="15103"/>
          <a:stretch>
            <a:fillRect/>
          </a:stretch>
        </p:blipFill>
        <p:spPr bwMode="auto">
          <a:xfrm>
            <a:off x="755576" y="4797152"/>
            <a:ext cx="3960440" cy="143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http://www.rotweinwanderweg.de/uploads/pics/are-turm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32656"/>
            <a:ext cx="177979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://www.saffenburg.de/uploads/media/top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564904"/>
            <a:ext cx="3831382" cy="127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2878088" cy="136815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Rotwein-</a:t>
            </a:r>
            <a:br>
              <a:rPr lang="de-DE" dirty="0" smtClean="0"/>
            </a:br>
            <a:r>
              <a:rPr lang="de-DE" dirty="0" err="1" smtClean="0"/>
              <a:t>wanderweg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4320480" cy="33843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Rahmenangebote: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Wellness: Ahr-Thermen,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„Sinfonie der Sinne“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Spielbank Bad Neuenahr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Nürburgring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Waldkletterpark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Ahrtalradweg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Michael Schneider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7</a:t>
            </a:r>
            <a:endParaRPr lang="de-DE" dirty="0"/>
          </a:p>
        </p:txBody>
      </p:sp>
      <p:pic>
        <p:nvPicPr>
          <p:cNvPr id="4099" name="Picture 3" descr="E:\ahrtaltourismus\BN Ahr-Therm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820" y="3789040"/>
            <a:ext cx="3215668" cy="241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http://www.spox.com/de/sport/formel1/0903/Bilder/nuerburgring-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45571"/>
            <a:ext cx="3024336" cy="174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http://livepokerdeutschland.files.wordpress.com/2011/01/bad-neuenah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653135"/>
            <a:ext cx="2160240" cy="142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http://web02.city-map.de/img/14020017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83469"/>
            <a:ext cx="2945903" cy="220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E:\ahrtaltourismus\Waldkletterpark Gleichgewichtsprüfung 65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166725" y="-7108825"/>
            <a:ext cx="4937760" cy="3291840"/>
          </a:xfrm>
          <a:prstGeom prst="rect">
            <a:avLst/>
          </a:prstGeom>
          <a:noFill/>
        </p:spPr>
      </p:pic>
      <p:pic>
        <p:nvPicPr>
          <p:cNvPr id="13" name="Picture 2" descr="E:\ahrtaltourismus\Waldkletterpark Gleichgewichtsprüfung 65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8107" y="260648"/>
            <a:ext cx="2484273" cy="165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2734072" cy="136815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Rotwein-</a:t>
            </a:r>
            <a:br>
              <a:rPr lang="de-DE" dirty="0" smtClean="0"/>
            </a:br>
            <a:r>
              <a:rPr lang="de-DE" dirty="0" err="1" smtClean="0"/>
              <a:t>wanderweg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5544616" cy="37444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Vielfalt an Hotellerie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und Gastronomie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hochpreisig und exklusiv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breite Mittelklasse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Straußenwirtschaften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5-Sterne Hotels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Pensionen und Fremdenzimmer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Campingplätze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Tagungen und Geschäftsreisende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Michael Schneider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8</a:t>
            </a:r>
            <a:endParaRPr lang="de-DE" dirty="0"/>
          </a:p>
        </p:txBody>
      </p:sp>
      <p:pic>
        <p:nvPicPr>
          <p:cNvPr id="3076" name="Picture 4" descr="http://www.rotweinwanderweg.de/uploads/pics/burggarten-swr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351857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E:\ahrtaltourismus\Ahrtalarchiv_Frühling039 Blick Steigenber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15692"/>
            <a:ext cx="2624184" cy="392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2806080" cy="136815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Rotwein-</a:t>
            </a:r>
            <a:br>
              <a:rPr lang="de-DE" dirty="0" smtClean="0"/>
            </a:br>
            <a:r>
              <a:rPr lang="de-DE" dirty="0" err="1" smtClean="0"/>
              <a:t>wanderweg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4752528" cy="36724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Veranstaltungen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Wein- und Winzerfeste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weinbezogenen Sonderevents: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„Tag des offenen Weinkellers“, „Burgunderfest“, „Gipfelfest“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Wein und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Gourmet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regional-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typische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Feste</a:t>
            </a:r>
          </a:p>
          <a:p>
            <a:pPr algn="l"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 Musik und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Kultur</a:t>
            </a:r>
          </a:p>
          <a:p>
            <a:pPr algn="l"/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Kavala, 29. Mai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Michael Schneider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9</a:t>
            </a:r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2" cstate="print"/>
          <a:srcRect l="43308" t="22857" r="44254" b="12468"/>
          <a:stretch>
            <a:fillRect/>
          </a:stretch>
        </p:blipFill>
        <p:spPr bwMode="auto">
          <a:xfrm>
            <a:off x="5652120" y="332656"/>
            <a:ext cx="3182592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http://www.wp.wir-geniesser.de/arme-winzer/files/2010/07/musikundwein_s.jpg"/>
          <p:cNvPicPr>
            <a:picLocks noChangeAspect="1" noChangeArrowheads="1"/>
          </p:cNvPicPr>
          <p:nvPr/>
        </p:nvPicPr>
        <p:blipFill>
          <a:blip r:embed="rId3" cstate="print"/>
          <a:srcRect t="8197"/>
          <a:stretch>
            <a:fillRect/>
          </a:stretch>
        </p:blipFill>
        <p:spPr bwMode="auto">
          <a:xfrm>
            <a:off x="2339752" y="3856326"/>
            <a:ext cx="3144349" cy="216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http://www.deutscheweine.de/icc/internet-de/nav/7bb/binarywriterservlet?size=1&amp;imgUid=b98d4e26-5c80-315a-6c8e-1304c41ed8b2&amp;uBasVariant=11111111-1111-1111-1111-111111111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2656"/>
            <a:ext cx="1688975" cy="253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</Words>
  <Application>Microsoft Office PowerPoint</Application>
  <PresentationFormat>Bildschirmpräsentation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Larissa-Design</vt:lpstr>
      <vt:lpstr>Benutzerdefiniertes Design</vt:lpstr>
      <vt:lpstr>Microsoft Office Excel 97-2003-Arbeitsblatt</vt:lpstr>
      <vt:lpstr>Wandern und Wein</vt:lpstr>
      <vt:lpstr>Die Region „Ahrtal“</vt:lpstr>
      <vt:lpstr>Folie 3</vt:lpstr>
      <vt:lpstr>Rotwein- wanderweg</vt:lpstr>
      <vt:lpstr>Rotwein- wanderweg</vt:lpstr>
      <vt:lpstr>Rotwein- wanderweg</vt:lpstr>
      <vt:lpstr>Rotwein- wanderweg</vt:lpstr>
      <vt:lpstr>Rotwein- wanderweg</vt:lpstr>
      <vt:lpstr>Rotwein- wanderweg</vt:lpstr>
      <vt:lpstr>Folie 10</vt:lpstr>
      <vt:lpstr>Touristische Organisation</vt:lpstr>
      <vt:lpstr>Ahrsteig</vt:lpstr>
      <vt:lpstr>Folie 13</vt:lpstr>
      <vt:lpstr>Herzlich Willkommen  an der Ahr!</vt:lpstr>
    </vt:vector>
  </TitlesOfParts>
  <Company>Deutscher Bundestag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Heil Mechthild Wahlkreis</dc:creator>
  <cp:lastModifiedBy>Michael Schneider</cp:lastModifiedBy>
  <cp:revision>65</cp:revision>
  <dcterms:created xsi:type="dcterms:W3CDTF">2012-05-24T11:26:58Z</dcterms:created>
  <dcterms:modified xsi:type="dcterms:W3CDTF">2012-05-28T11:39:08Z</dcterms:modified>
</cp:coreProperties>
</file>