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5" r:id="rId18"/>
    <p:sldId id="277" r:id="rId19"/>
    <p:sldId id="276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655D-0B15-4D94-A037-B622EE4715B8}" type="datetimeFigureOut">
              <a:rPr lang="el-GR" smtClean="0"/>
              <a:t>29/5/2012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54DB-56FD-4441-A161-4544FAD2B4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7974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655D-0B15-4D94-A037-B622EE4715B8}" type="datetimeFigureOut">
              <a:rPr lang="el-GR" smtClean="0"/>
              <a:t>29/5/2012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54DB-56FD-4441-A161-4544FAD2B4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6001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655D-0B15-4D94-A037-B622EE4715B8}" type="datetimeFigureOut">
              <a:rPr lang="el-GR" smtClean="0"/>
              <a:t>29/5/2012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54DB-56FD-4441-A161-4544FAD2B4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5086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79413" y="1143000"/>
            <a:ext cx="8002587" cy="20574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3312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379413" y="3657600"/>
            <a:ext cx="8002587" cy="2439988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500" b="0"/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133599" name="Rectangle 479"/>
          <p:cNvSpPr>
            <a:spLocks noChangeArrowheads="1"/>
          </p:cNvSpPr>
          <p:nvPr/>
        </p:nvSpPr>
        <p:spPr bwMode="auto">
          <a:xfrm>
            <a:off x="0" y="0"/>
            <a:ext cx="381000" cy="381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ITC Officina Sans Book" pitchFamily="34" charset="0"/>
            </a:endParaRPr>
          </a:p>
        </p:txBody>
      </p:sp>
      <p:sp>
        <p:nvSpPr>
          <p:cNvPr id="133136" name="Rectangle 1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ITC Officina Sans Book" pitchFamily="34" charset="0"/>
            </a:endParaRPr>
          </a:p>
        </p:txBody>
      </p:sp>
      <p:grpSp>
        <p:nvGrpSpPr>
          <p:cNvPr id="134063" name="Group 943"/>
          <p:cNvGrpSpPr>
            <a:grpSpLocks/>
          </p:cNvGrpSpPr>
          <p:nvPr/>
        </p:nvGrpSpPr>
        <p:grpSpPr bwMode="auto">
          <a:xfrm>
            <a:off x="7616825" y="6092825"/>
            <a:ext cx="1525588" cy="762000"/>
            <a:chOff x="4534" y="3627"/>
            <a:chExt cx="908" cy="453"/>
          </a:xfrm>
        </p:grpSpPr>
        <p:pic>
          <p:nvPicPr>
            <p:cNvPr id="134064" name="Picture 944" descr="MesseDuesseldorf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88" y="3627"/>
              <a:ext cx="454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065" name="Picture 945" descr="BasisForBusiness-20x20rgb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34" y="3627"/>
              <a:ext cx="453" cy="453"/>
            </a:xfrm>
            <a:prstGeom prst="rect">
              <a:avLst/>
            </a:prstGeom>
            <a:noFill/>
          </p:spPr>
        </p:pic>
      </p:grpSp>
      <p:sp>
        <p:nvSpPr>
          <p:cNvPr id="134066" name="Line 946"/>
          <p:cNvSpPr>
            <a:spLocks noChangeShapeType="1"/>
          </p:cNvSpPr>
          <p:nvPr/>
        </p:nvSpPr>
        <p:spPr bwMode="auto">
          <a:xfrm>
            <a:off x="379413" y="3429000"/>
            <a:ext cx="7240587" cy="0"/>
          </a:xfrm>
          <a:prstGeom prst="line">
            <a:avLst/>
          </a:prstGeom>
          <a:noFill/>
          <a:ln w="1270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ITC Officina Sans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30980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34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3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4" grpId="0" autoUpdateAnimBg="0"/>
      <p:bldP spid="133129" grpId="0" build="p" autoUpdateAnimBg="0" advAuto="0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31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4066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CBB568-50ED-4904-99DE-35ECF4EA8904}" type="slidenum">
              <a:rPr lang="de-DE">
                <a:solidFill>
                  <a:srgbClr val="CDD0D0"/>
                </a:solidFill>
              </a:rPr>
              <a:pPr/>
              <a:t>‹#›</a:t>
            </a:fld>
            <a:endParaRPr lang="de-DE">
              <a:solidFill>
                <a:srgbClr val="CDD0D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8211461"/>
      </p:ext>
    </p:extLst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9AD52E4-6792-4004-AB06-F3741F6C339F}" type="slidenum">
              <a:rPr lang="de-DE">
                <a:solidFill>
                  <a:srgbClr val="CDD0D0"/>
                </a:solidFill>
              </a:rPr>
              <a:pPr/>
              <a:t>‹#›</a:t>
            </a:fld>
            <a:endParaRPr lang="de-DE">
              <a:solidFill>
                <a:srgbClr val="CDD0D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960474"/>
      </p:ext>
    </p:extLst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79413" y="1522413"/>
            <a:ext cx="3543300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075113" y="1522413"/>
            <a:ext cx="3544887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8E1221-B3A6-468E-877A-63C16105FA4E}" type="slidenum">
              <a:rPr lang="de-DE">
                <a:solidFill>
                  <a:srgbClr val="CDD0D0"/>
                </a:solidFill>
              </a:rPr>
              <a:pPr/>
              <a:t>‹#›</a:t>
            </a:fld>
            <a:endParaRPr lang="de-DE">
              <a:solidFill>
                <a:srgbClr val="CDD0D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4074771"/>
      </p:ext>
    </p:extLst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07E61C-2807-4E99-BF47-E393839017F8}" type="slidenum">
              <a:rPr lang="de-DE">
                <a:solidFill>
                  <a:srgbClr val="CDD0D0"/>
                </a:solidFill>
              </a:rPr>
              <a:pPr/>
              <a:t>‹#›</a:t>
            </a:fld>
            <a:endParaRPr lang="de-DE">
              <a:solidFill>
                <a:srgbClr val="CDD0D0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784970"/>
      </p:ext>
    </p:extLst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84BD83-6611-44ED-9269-4CC418A37266}" type="slidenum">
              <a:rPr lang="de-DE">
                <a:solidFill>
                  <a:srgbClr val="CDD0D0"/>
                </a:solidFill>
              </a:rPr>
              <a:pPr/>
              <a:t>‹#›</a:t>
            </a:fld>
            <a:endParaRPr lang="de-DE">
              <a:solidFill>
                <a:srgbClr val="CDD0D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0303040"/>
      </p:ext>
    </p:extLst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046E04-807C-4EB2-B77A-62239FDE950B}" type="slidenum">
              <a:rPr lang="de-DE">
                <a:solidFill>
                  <a:srgbClr val="CDD0D0"/>
                </a:solidFill>
              </a:rPr>
              <a:pPr/>
              <a:t>‹#›</a:t>
            </a:fld>
            <a:endParaRPr lang="de-DE">
              <a:solidFill>
                <a:srgbClr val="CDD0D0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2509819"/>
      </p:ext>
    </p:extLst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98809E-120B-442A-8E0B-0B50533CF1CD}" type="slidenum">
              <a:rPr lang="de-DE">
                <a:solidFill>
                  <a:srgbClr val="CDD0D0"/>
                </a:solidFill>
              </a:rPr>
              <a:pPr/>
              <a:t>‹#›</a:t>
            </a:fld>
            <a:endParaRPr lang="de-DE">
              <a:solidFill>
                <a:srgbClr val="CDD0D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8013872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655D-0B15-4D94-A037-B622EE4715B8}" type="datetimeFigureOut">
              <a:rPr lang="el-GR" smtClean="0"/>
              <a:t>29/5/2012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54DB-56FD-4441-A161-4544FAD2B4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81605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CBC693-A619-4CCA-BF76-72F1483B10CD}" type="slidenum">
              <a:rPr lang="de-DE">
                <a:solidFill>
                  <a:srgbClr val="CDD0D0"/>
                </a:solidFill>
              </a:rPr>
              <a:pPr/>
              <a:t>‹#›</a:t>
            </a:fld>
            <a:endParaRPr lang="de-DE">
              <a:solidFill>
                <a:srgbClr val="CDD0D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6971486"/>
      </p:ext>
    </p:extLst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53EE6F-0C95-4566-A46C-1A2ECF5325AC}" type="slidenum">
              <a:rPr lang="de-DE">
                <a:solidFill>
                  <a:srgbClr val="CDD0D0"/>
                </a:solidFill>
              </a:rPr>
              <a:pPr/>
              <a:t>‹#›</a:t>
            </a:fld>
            <a:endParaRPr lang="de-DE">
              <a:solidFill>
                <a:srgbClr val="CDD0D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2355543"/>
      </p:ext>
    </p:extLst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5810250" y="304800"/>
            <a:ext cx="1809750" cy="60198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79413" y="304800"/>
            <a:ext cx="5278437" cy="60198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883FB9-3946-459D-AAE9-E09F98DBC2C8}" type="slidenum">
              <a:rPr lang="de-DE">
                <a:solidFill>
                  <a:srgbClr val="CDD0D0"/>
                </a:solidFill>
              </a:rPr>
              <a:pPr/>
              <a:t>‹#›</a:t>
            </a:fld>
            <a:endParaRPr lang="de-DE">
              <a:solidFill>
                <a:srgbClr val="CDD0D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7396186"/>
      </p:ext>
    </p:extLst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eltrenner-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295200" y="334800"/>
            <a:ext cx="6486600" cy="808200"/>
          </a:xfrm>
          <a:prstGeom prst="rect">
            <a:avLst/>
          </a:prstGeom>
        </p:spPr>
        <p:txBody>
          <a:bodyPr vert="horz"/>
          <a:lstStyle>
            <a:lvl1pPr marL="0" indent="-306000">
              <a:buNone/>
              <a:defRPr sz="2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21495519"/>
      </p:ext>
    </p:extLst>
  </p:cSld>
  <p:clrMapOvr>
    <a:masterClrMapping/>
  </p:clrMapOvr>
  <p:transition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-2 + Cop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295200" y="334800"/>
            <a:ext cx="6486600" cy="427200"/>
          </a:xfrm>
          <a:prstGeom prst="rect">
            <a:avLst/>
          </a:prstGeom>
        </p:spPr>
        <p:txBody>
          <a:bodyPr vert="horz"/>
          <a:lstStyle>
            <a:lvl1pPr marL="0">
              <a:buNone/>
              <a:defRPr sz="2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295200" y="669600"/>
            <a:ext cx="6486600" cy="427200"/>
          </a:xfrm>
          <a:prstGeom prst="rect">
            <a:avLst/>
          </a:prstGeom>
        </p:spPr>
        <p:txBody>
          <a:bodyPr vert="horz"/>
          <a:lstStyle>
            <a:lvl1pPr marL="0">
              <a:buNone/>
              <a:defRPr sz="2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381000" y="1981200"/>
            <a:ext cx="8153400" cy="35814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  <a:lvl2pPr marL="468000" indent="0">
              <a:buClr>
                <a:srgbClr val="77A6D6"/>
              </a:buClr>
              <a:buNone/>
              <a:defRPr sz="1600" baseline="0"/>
            </a:lvl2pPr>
            <a:lvl3pPr marL="720000">
              <a:defRPr sz="1600"/>
            </a:lvl3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22365773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655D-0B15-4D94-A037-B622EE4715B8}" type="datetimeFigureOut">
              <a:rPr lang="el-GR" smtClean="0"/>
              <a:t>29/5/2012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54DB-56FD-4441-A161-4544FAD2B4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4923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655D-0B15-4D94-A037-B622EE4715B8}" type="datetimeFigureOut">
              <a:rPr lang="el-GR" smtClean="0"/>
              <a:t>29/5/2012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54DB-56FD-4441-A161-4544FAD2B4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5871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655D-0B15-4D94-A037-B622EE4715B8}" type="datetimeFigureOut">
              <a:rPr lang="el-GR" smtClean="0"/>
              <a:t>29/5/2012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54DB-56FD-4441-A161-4544FAD2B4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8253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655D-0B15-4D94-A037-B622EE4715B8}" type="datetimeFigureOut">
              <a:rPr lang="el-GR" smtClean="0"/>
              <a:t>29/5/2012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54DB-56FD-4441-A161-4544FAD2B4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69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655D-0B15-4D94-A037-B622EE4715B8}" type="datetimeFigureOut">
              <a:rPr lang="el-GR" smtClean="0"/>
              <a:t>29/5/2012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54DB-56FD-4441-A161-4544FAD2B4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2753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655D-0B15-4D94-A037-B622EE4715B8}" type="datetimeFigureOut">
              <a:rPr lang="el-GR" smtClean="0"/>
              <a:t>29/5/2012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54DB-56FD-4441-A161-4544FAD2B4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0663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655D-0B15-4D94-A037-B622EE4715B8}" type="datetimeFigureOut">
              <a:rPr lang="el-GR" smtClean="0"/>
              <a:t>29/5/2012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54DB-56FD-4441-A161-4544FAD2B4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7945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A655D-0B15-4D94-A037-B622EE4715B8}" type="datetimeFigureOut">
              <a:rPr lang="el-GR" smtClean="0"/>
              <a:t>29/5/2012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D54DB-56FD-4441-A161-4544FAD2B4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974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0" y="0"/>
            <a:ext cx="381000" cy="381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ITC Officina Sans Book" pitchFamily="34" charset="0"/>
            </a:endParaRPr>
          </a:p>
        </p:txBody>
      </p:sp>
      <p:sp>
        <p:nvSpPr>
          <p:cNvPr id="81924" name="Rectangle 4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379413" y="304800"/>
            <a:ext cx="7240587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Hier klicken, um Master-Titelformat zu bearbeiten.</a:t>
            </a:r>
          </a:p>
        </p:txBody>
      </p:sp>
      <p:sp>
        <p:nvSpPr>
          <p:cNvPr id="81922" name="Rectangle 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379413" y="1522413"/>
            <a:ext cx="7240587" cy="4802187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Hier klicken, um Master-Textformat zu bearbeiten.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</p:txBody>
      </p:sp>
      <p:sp>
        <p:nvSpPr>
          <p:cNvPr id="81934" name="Rectangle 1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ITC Officina Sans Book" pitchFamily="34" charset="0"/>
            </a:endParaRPr>
          </a:p>
        </p:txBody>
      </p:sp>
      <p:sp>
        <p:nvSpPr>
          <p:cNvPr id="606559" name="Rectangle 137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" y="64770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68375">
              <a:defRPr sz="1000">
                <a:solidFill>
                  <a:schemeClr val="bg2"/>
                </a:solidFill>
                <a:latin typeface="+mn-lt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66F058A6-6425-424A-90E0-445DF588E3BE}" type="slidenum">
              <a:rPr lang="de-DE">
                <a:solidFill>
                  <a:srgbClr val="CDD0D0"/>
                </a:solidFill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>
              <a:solidFill>
                <a:srgbClr val="CDD0D0"/>
              </a:solidFill>
            </a:endParaRPr>
          </a:p>
        </p:txBody>
      </p:sp>
      <p:grpSp>
        <p:nvGrpSpPr>
          <p:cNvPr id="606568" name="Group 1384"/>
          <p:cNvGrpSpPr>
            <a:grpSpLocks/>
          </p:cNvGrpSpPr>
          <p:nvPr/>
        </p:nvGrpSpPr>
        <p:grpSpPr bwMode="auto">
          <a:xfrm>
            <a:off x="7618413" y="6096000"/>
            <a:ext cx="1525587" cy="762000"/>
            <a:chOff x="4534" y="3627"/>
            <a:chExt cx="908" cy="453"/>
          </a:xfrm>
        </p:grpSpPr>
        <p:pic>
          <p:nvPicPr>
            <p:cNvPr id="606565" name="Picture 1381" descr="MesseDuesseldorf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988" y="3627"/>
              <a:ext cx="454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6567" name="Picture 1383" descr="BasisForBusiness-20x20rgb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534" y="3627"/>
              <a:ext cx="453" cy="453"/>
            </a:xfrm>
            <a:prstGeom prst="rect">
              <a:avLst/>
            </a:prstGeom>
            <a:noFill/>
          </p:spPr>
        </p:pic>
      </p:grpSp>
      <p:sp>
        <p:nvSpPr>
          <p:cNvPr id="606572" name="Rectangle 138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225" y="6532563"/>
            <a:ext cx="365760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62" tIns="48381" rIns="96762" bIns="48381" numCol="1" anchor="t" anchorCtr="0" compatLnSpc="1">
            <a:prstTxWarp prst="textNoShape">
              <a:avLst/>
            </a:prstTxWarp>
          </a:bodyPr>
          <a:lstStyle>
            <a:lvl1pPr algn="l" defTabSz="968375">
              <a:defRPr sz="1000">
                <a:solidFill>
                  <a:srgbClr val="9AA0A0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349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build="p" autoUpdateAnimBg="0" advAuto="0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9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8192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9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8192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9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819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</a:defRPr>
      </a:lvl9pPr>
    </p:titleStyle>
    <p:bodyStyle>
      <a:lvl1pPr marL="304800" indent="-304800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00075" indent="-293688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2pPr>
      <a:lvl3pPr marL="846138" indent="-244475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3pPr>
      <a:lvl4pPr marL="1684338" indent="-274638" algn="l" rtl="0" eaLnBrk="1" fontAlgn="base" hangingPunct="1">
        <a:lnSpc>
          <a:spcPct val="99000"/>
        </a:lnSpc>
        <a:spcBef>
          <a:spcPct val="30000"/>
        </a:spcBef>
        <a:spcAft>
          <a:spcPct val="0"/>
        </a:spcAft>
        <a:buChar char="­"/>
        <a:defRPr sz="2500">
          <a:solidFill>
            <a:schemeClr val="tx1"/>
          </a:solidFill>
          <a:latin typeface="ITC Officina Sans Book" pitchFamily="34" charset="0"/>
        </a:defRPr>
      </a:lvl4pPr>
      <a:lvl5pPr marL="2146300" indent="-260350" algn="l" rtl="0" eaLnBrk="1" fontAlgn="base" hangingPunct="1">
        <a:lnSpc>
          <a:spcPct val="99000"/>
        </a:lnSpc>
        <a:spcBef>
          <a:spcPct val="30000"/>
        </a:spcBef>
        <a:spcAft>
          <a:spcPct val="0"/>
        </a:spcAft>
        <a:buChar char="­"/>
        <a:defRPr sz="2500">
          <a:solidFill>
            <a:schemeClr val="tx1"/>
          </a:solidFill>
          <a:latin typeface="ITC Officina Sans Book" pitchFamily="34" charset="0"/>
        </a:defRPr>
      </a:lvl5pPr>
      <a:lvl6pPr marL="2603500" indent="-260350" algn="l" rtl="0" eaLnBrk="1" fontAlgn="base" hangingPunct="1">
        <a:lnSpc>
          <a:spcPct val="99000"/>
        </a:lnSpc>
        <a:spcBef>
          <a:spcPct val="30000"/>
        </a:spcBef>
        <a:spcAft>
          <a:spcPct val="0"/>
        </a:spcAft>
        <a:buChar char="­"/>
        <a:defRPr sz="2500">
          <a:solidFill>
            <a:schemeClr val="tx1"/>
          </a:solidFill>
          <a:latin typeface="ITC Officina Sans Book" pitchFamily="34" charset="0"/>
        </a:defRPr>
      </a:lvl6pPr>
      <a:lvl7pPr marL="3060700" indent="-260350" algn="l" rtl="0" eaLnBrk="1" fontAlgn="base" hangingPunct="1">
        <a:lnSpc>
          <a:spcPct val="99000"/>
        </a:lnSpc>
        <a:spcBef>
          <a:spcPct val="30000"/>
        </a:spcBef>
        <a:spcAft>
          <a:spcPct val="0"/>
        </a:spcAft>
        <a:buChar char="­"/>
        <a:defRPr sz="2500">
          <a:solidFill>
            <a:schemeClr val="tx1"/>
          </a:solidFill>
          <a:latin typeface="ITC Officina Sans Book" pitchFamily="34" charset="0"/>
        </a:defRPr>
      </a:lvl7pPr>
      <a:lvl8pPr marL="3517900" indent="-260350" algn="l" rtl="0" eaLnBrk="1" fontAlgn="base" hangingPunct="1">
        <a:lnSpc>
          <a:spcPct val="99000"/>
        </a:lnSpc>
        <a:spcBef>
          <a:spcPct val="30000"/>
        </a:spcBef>
        <a:spcAft>
          <a:spcPct val="0"/>
        </a:spcAft>
        <a:buChar char="­"/>
        <a:defRPr sz="2500">
          <a:solidFill>
            <a:schemeClr val="tx1"/>
          </a:solidFill>
          <a:latin typeface="ITC Officina Sans Book" pitchFamily="34" charset="0"/>
        </a:defRPr>
      </a:lvl8pPr>
      <a:lvl9pPr marL="3975100" indent="-260350" algn="l" rtl="0" eaLnBrk="1" fontAlgn="base" hangingPunct="1">
        <a:lnSpc>
          <a:spcPct val="99000"/>
        </a:lnSpc>
        <a:spcBef>
          <a:spcPct val="30000"/>
        </a:spcBef>
        <a:spcAft>
          <a:spcPct val="0"/>
        </a:spcAft>
        <a:buChar char="­"/>
        <a:defRPr sz="2500">
          <a:solidFill>
            <a:schemeClr val="tx1"/>
          </a:solidFill>
          <a:latin typeface="ITC Officina Sans Book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679575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Συμμετοχή σε διεθνή Εκθέσεις-στρατηγικό εργαλείο για Εξαγωγικό Μάρκετινγκ</a:t>
            </a:r>
            <a:r>
              <a:rPr lang="de-DE" dirty="0" smtClean="0"/>
              <a:t> </a:t>
            </a:r>
            <a:r>
              <a:rPr lang="el-GR" dirty="0" smtClean="0"/>
              <a:t>τουρισμού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77200" y="5867400"/>
            <a:ext cx="838200" cy="838200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788" y="5867400"/>
            <a:ext cx="990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85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Γιατί </a:t>
            </a:r>
            <a:r>
              <a:rPr lang="en-US" dirty="0" smtClean="0"/>
              <a:t>Tour </a:t>
            </a:r>
            <a:r>
              <a:rPr lang="en-US" dirty="0" err="1" smtClean="0"/>
              <a:t>Natur</a:t>
            </a:r>
            <a:r>
              <a:rPr lang="en-US" dirty="0" smtClean="0"/>
              <a:t>…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Το 97 % τον 275 εκθετών δίνουν πολύ καλές συστάσεις για την </a:t>
            </a:r>
            <a:r>
              <a:rPr lang="en-US" dirty="0" smtClean="0"/>
              <a:t>Tour </a:t>
            </a:r>
            <a:r>
              <a:rPr lang="en-US" dirty="0" err="1" smtClean="0"/>
              <a:t>Natur</a:t>
            </a:r>
            <a:r>
              <a:rPr lang="el-GR" dirty="0" smtClean="0"/>
              <a:t>.</a:t>
            </a:r>
          </a:p>
          <a:p>
            <a:r>
              <a:rPr lang="el-GR" dirty="0" smtClean="0"/>
              <a:t>Το 90% τον επισκεπτών σκοπεύουν να ξαναέρθουν στην επόμενη έκθεση</a:t>
            </a:r>
          </a:p>
          <a:p>
            <a:r>
              <a:rPr lang="el-GR" dirty="0" smtClean="0"/>
              <a:t>Το 74% τον επισκεπτών σκοπεύει να κάνει διακοπές αυτού του είδους</a:t>
            </a:r>
            <a:r>
              <a:rPr lang="en-US" dirty="0" smtClean="0"/>
              <a:t> </a:t>
            </a:r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715000"/>
            <a:ext cx="99377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56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 smtClean="0"/>
              <a:t>Παράδειγμα </a:t>
            </a:r>
            <a:r>
              <a:rPr lang="en-US" dirty="0" smtClean="0"/>
              <a:t>Caravan Salon</a:t>
            </a:r>
            <a:r>
              <a:rPr lang="de-DE" dirty="0" smtClean="0"/>
              <a:t>:</a:t>
            </a:r>
            <a:endParaRPr lang="de-DE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48582"/>
            <a:ext cx="6533090" cy="4899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59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sz="3200" dirty="0" smtClean="0">
                <a:solidFill>
                  <a:srgbClr val="002060"/>
                </a:solidFill>
              </a:rPr>
              <a:t>CARAVAN SALON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>
                <a:solidFill>
                  <a:srgbClr val="002060"/>
                </a:solidFill>
              </a:rPr>
              <a:t>Μεγαλύτερη διεθνή έκθεση του είδους</a:t>
            </a:r>
            <a:endParaRPr lang="de-DE" sz="2400" dirty="0" smtClean="0">
              <a:solidFill>
                <a:srgbClr val="002060"/>
              </a:solidFill>
            </a:endParaRPr>
          </a:p>
          <a:p>
            <a:r>
              <a:rPr lang="el-GR" sz="2400" dirty="0" smtClean="0">
                <a:solidFill>
                  <a:srgbClr val="002060"/>
                </a:solidFill>
              </a:rPr>
              <a:t>Οδηγεί της εξελίξεις</a:t>
            </a:r>
          </a:p>
          <a:p>
            <a:r>
              <a:rPr lang="el-GR" sz="2400" dirty="0" smtClean="0">
                <a:solidFill>
                  <a:srgbClr val="002060"/>
                </a:solidFill>
              </a:rPr>
              <a:t>Γίνετε κάθε χρόνο</a:t>
            </a:r>
            <a:endParaRPr lang="de-DE" sz="2400" dirty="0" smtClean="0">
              <a:solidFill>
                <a:srgbClr val="002060"/>
              </a:solidFill>
            </a:endParaRPr>
          </a:p>
          <a:p>
            <a:r>
              <a:rPr lang="el-GR" sz="2400" dirty="0" smtClean="0">
                <a:solidFill>
                  <a:srgbClr val="002060"/>
                </a:solidFill>
              </a:rPr>
              <a:t>Αφορά άμεσα τους τελικούς πελάτες του </a:t>
            </a:r>
            <a:r>
              <a:rPr lang="de-DE" sz="2400" dirty="0" smtClean="0">
                <a:solidFill>
                  <a:srgbClr val="002060"/>
                </a:solidFill>
              </a:rPr>
              <a:t>Caravaning </a:t>
            </a:r>
            <a:r>
              <a:rPr lang="el-GR" sz="2400" dirty="0" smtClean="0">
                <a:solidFill>
                  <a:srgbClr val="002060"/>
                </a:solidFill>
              </a:rPr>
              <a:t>και του </a:t>
            </a:r>
            <a:r>
              <a:rPr lang="de-DE" sz="2400" dirty="0" smtClean="0">
                <a:solidFill>
                  <a:srgbClr val="002060"/>
                </a:solidFill>
              </a:rPr>
              <a:t>Camping</a:t>
            </a:r>
          </a:p>
          <a:p>
            <a:r>
              <a:rPr lang="de-DE" sz="2400" dirty="0" smtClean="0">
                <a:solidFill>
                  <a:srgbClr val="002060"/>
                </a:solidFill>
              </a:rPr>
              <a:t>571 </a:t>
            </a:r>
            <a:r>
              <a:rPr lang="el-GR" sz="2400" dirty="0" smtClean="0">
                <a:solidFill>
                  <a:srgbClr val="002060"/>
                </a:solidFill>
              </a:rPr>
              <a:t>Εκθέτες από</a:t>
            </a:r>
            <a:r>
              <a:rPr lang="de-DE" sz="2400" dirty="0" smtClean="0">
                <a:solidFill>
                  <a:srgbClr val="002060"/>
                </a:solidFill>
              </a:rPr>
              <a:t> 25 </a:t>
            </a:r>
            <a:r>
              <a:rPr lang="el-GR" sz="2400" dirty="0" smtClean="0">
                <a:solidFill>
                  <a:srgbClr val="002060"/>
                </a:solidFill>
              </a:rPr>
              <a:t>Χώρες</a:t>
            </a:r>
            <a:r>
              <a:rPr lang="de-DE" sz="2400" dirty="0" smtClean="0">
                <a:solidFill>
                  <a:srgbClr val="002060"/>
                </a:solidFill>
              </a:rPr>
              <a:t> (2011)</a:t>
            </a:r>
          </a:p>
          <a:p>
            <a:r>
              <a:rPr lang="el-GR" sz="2400" dirty="0" smtClean="0">
                <a:solidFill>
                  <a:srgbClr val="002060"/>
                </a:solidFill>
              </a:rPr>
              <a:t>179.000 επισκέπτες από όλον τον κόσμο</a:t>
            </a:r>
            <a:endParaRPr lang="de-DE" sz="2400" dirty="0" smtClean="0">
              <a:solidFill>
                <a:srgbClr val="002060"/>
              </a:solidFill>
            </a:endParaRPr>
          </a:p>
          <a:p>
            <a:r>
              <a:rPr lang="el-GR" sz="2400" dirty="0" smtClean="0">
                <a:solidFill>
                  <a:srgbClr val="002060"/>
                </a:solidFill>
              </a:rPr>
              <a:t>Ειδικό τουριστικό τμήμα για το </a:t>
            </a:r>
            <a:r>
              <a:rPr lang="en-US" sz="2400" dirty="0" smtClean="0">
                <a:solidFill>
                  <a:srgbClr val="002060"/>
                </a:solidFill>
              </a:rPr>
              <a:t>Camping</a:t>
            </a:r>
            <a:endParaRPr lang="de-DE" sz="2400" dirty="0" smtClean="0">
              <a:solidFill>
                <a:srgbClr val="00206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BB568-50ED-4904-99DE-35ECF4EA8904}" type="slidenum">
              <a:rPr lang="de-DE" smtClean="0">
                <a:solidFill>
                  <a:srgbClr val="CDD0D0"/>
                </a:solidFill>
              </a:rPr>
              <a:pPr/>
              <a:t>12</a:t>
            </a:fld>
            <a:endParaRPr lang="de-DE">
              <a:solidFill>
                <a:srgbClr val="CDD0D0"/>
              </a:solidFill>
            </a:endParaRPr>
          </a:p>
        </p:txBody>
      </p:sp>
      <p:pic>
        <p:nvPicPr>
          <p:cNvPr id="7" name="Picture 5" descr="C:\Users\PalenbergB\Desktop\p_cs_logo_oh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7484" y="4331308"/>
            <a:ext cx="1548000" cy="17619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570705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 indent="-304800"/>
            <a:r>
              <a:rPr lang="de-DE" sz="4400" dirty="0" smtClean="0">
                <a:solidFill>
                  <a:srgbClr val="FFFFFF"/>
                </a:solidFill>
              </a:rPr>
              <a:t>1. </a:t>
            </a:r>
            <a:r>
              <a:rPr lang="el-GR" sz="4400" dirty="0" smtClean="0">
                <a:solidFill>
                  <a:srgbClr val="FFFFFF"/>
                </a:solidFill>
              </a:rPr>
              <a:t>Παράδειγμα</a:t>
            </a:r>
            <a:r>
              <a:rPr lang="de-DE" sz="4400" dirty="0" smtClean="0">
                <a:solidFill>
                  <a:srgbClr val="FFFFFF"/>
                </a:solidFill>
              </a:rPr>
              <a:t>: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016199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extplatzhalter 1"/>
          <p:cNvSpPr>
            <a:spLocks noGrp="1"/>
          </p:cNvSpPr>
          <p:nvPr>
            <p:ph type="body" sz="quarter" idx="10"/>
          </p:nvPr>
        </p:nvSpPr>
        <p:spPr bwMode="auto">
          <a:xfrm>
            <a:off x="295275" y="334963"/>
            <a:ext cx="6486525" cy="427037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z="4400" dirty="0" smtClean="0"/>
              <a:t>1. </a:t>
            </a:r>
            <a:r>
              <a:rPr lang="el-GR" sz="4400" dirty="0" smtClean="0"/>
              <a:t>ΒΟΟΤ 2012</a:t>
            </a:r>
            <a:r>
              <a:rPr lang="de-DE" sz="4400" dirty="0" smtClean="0"/>
              <a:t>:</a:t>
            </a:r>
          </a:p>
        </p:txBody>
      </p:sp>
      <p:sp>
        <p:nvSpPr>
          <p:cNvPr id="159747" name="Textplatzhalter 3"/>
          <p:cNvSpPr>
            <a:spLocks noGrp="1"/>
          </p:cNvSpPr>
          <p:nvPr>
            <p:ph type="body" sz="quarter" idx="12"/>
          </p:nvPr>
        </p:nvSpPr>
        <p:spPr bwMode="auto">
          <a:xfrm>
            <a:off x="381000" y="2143125"/>
            <a:ext cx="8153400" cy="38004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l-GR" sz="2400" dirty="0"/>
              <a:t>Αφορά άμεσα τους τελικούς πελάτες </a:t>
            </a:r>
            <a:r>
              <a:rPr lang="el-GR" sz="2400" dirty="0" smtClean="0"/>
              <a:t>τον θαλάσσιων σπορ, σκαφών αναψυχής, της καταδύσεις και της ενοικίασης σκαφών</a:t>
            </a:r>
          </a:p>
          <a:p>
            <a:r>
              <a:rPr lang="el-GR" sz="2400" dirty="0"/>
              <a:t>λ</a:t>
            </a:r>
            <a:r>
              <a:rPr lang="el-GR" sz="2400" dirty="0" smtClean="0"/>
              <a:t>αμβάνει χώρα κάθε χρόνο για 44. φορά</a:t>
            </a:r>
            <a:endParaRPr lang="de-DE" sz="2400" dirty="0" smtClean="0"/>
          </a:p>
          <a:p>
            <a:r>
              <a:rPr lang="el-GR" sz="2400" dirty="0" smtClean="0"/>
              <a:t>Μεγαλύτερη έκθεση θαλάσσιου τουρισμού στον κόσμο</a:t>
            </a:r>
          </a:p>
          <a:p>
            <a:r>
              <a:rPr lang="el-GR" sz="2400" dirty="0" smtClean="0"/>
              <a:t>Είχε </a:t>
            </a:r>
            <a:r>
              <a:rPr lang="el-GR" sz="2400" smtClean="0"/>
              <a:t>1.666 </a:t>
            </a:r>
            <a:r>
              <a:rPr lang="el-GR" sz="2400" smtClean="0"/>
              <a:t>εκθέτες</a:t>
            </a:r>
            <a:endParaRPr lang="el-GR" sz="2400" dirty="0" smtClean="0"/>
          </a:p>
          <a:p>
            <a:r>
              <a:rPr lang="el-GR" sz="2400" dirty="0" smtClean="0"/>
              <a:t>718 από το εξωτερικό (17 από Ελλάδα και τον ΕΟΤ)</a:t>
            </a:r>
          </a:p>
          <a:p>
            <a:endParaRPr lang="de-DE" sz="2400" dirty="0" smtClean="0"/>
          </a:p>
          <a:p>
            <a:endParaRPr lang="de-DE" sz="2800" dirty="0" smtClean="0"/>
          </a:p>
          <a:p>
            <a:pPr>
              <a:buFont typeface="Wingdings" pitchFamily="-65" charset="2"/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2349042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platzhalter 1"/>
          <p:cNvSpPr>
            <a:spLocks noGrp="1"/>
          </p:cNvSpPr>
          <p:nvPr>
            <p:ph type="body" sz="quarter" idx="10"/>
          </p:nvPr>
        </p:nvSpPr>
        <p:spPr bwMode="auto">
          <a:xfrm>
            <a:off x="295275" y="334963"/>
            <a:ext cx="6486525" cy="808037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l-GR" sz="4400" dirty="0" smtClean="0"/>
              <a:t>ΒΟΟΤ 2012</a:t>
            </a:r>
            <a:r>
              <a:rPr lang="de-DE" sz="4400" dirty="0" smtClean="0"/>
              <a:t>:</a:t>
            </a:r>
          </a:p>
        </p:txBody>
      </p:sp>
      <p:sp>
        <p:nvSpPr>
          <p:cNvPr id="160771" name="Textplatzhalter 3"/>
          <p:cNvSpPr>
            <a:spLocks noGrp="1"/>
          </p:cNvSpPr>
          <p:nvPr>
            <p:ph type="body" sz="quarter" idx="12"/>
          </p:nvPr>
        </p:nvSpPr>
        <p:spPr bwMode="auto">
          <a:xfrm>
            <a:off x="357188" y="1714500"/>
            <a:ext cx="8153400" cy="39243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l-GR" sz="2800" dirty="0" smtClean="0"/>
              <a:t>213.000 τμ σε 17 περίπτερα</a:t>
            </a:r>
            <a:endParaRPr lang="de-DE" sz="2800" dirty="0" smtClean="0"/>
          </a:p>
          <a:p>
            <a:r>
              <a:rPr lang="el-GR" sz="2800" dirty="0" smtClean="0"/>
              <a:t>Πάνω από 42.000 τμ νοικιάστηκαν σε εταιρίες του εξωτερικού (600 τμ Ελλάδα)</a:t>
            </a:r>
          </a:p>
          <a:p>
            <a:r>
              <a:rPr lang="de-DE" sz="2800" dirty="0" smtClean="0"/>
              <a:t>246.700 </a:t>
            </a:r>
            <a:r>
              <a:rPr lang="el-GR" sz="2800" dirty="0" smtClean="0"/>
              <a:t>επισκέπτες από </a:t>
            </a:r>
            <a:r>
              <a:rPr lang="de-DE" sz="2800" dirty="0" smtClean="0"/>
              <a:t>60 </a:t>
            </a:r>
            <a:r>
              <a:rPr lang="el-GR" sz="2800" dirty="0" smtClean="0"/>
              <a:t>χώρες</a:t>
            </a:r>
          </a:p>
          <a:p>
            <a:r>
              <a:rPr lang="el-GR" sz="2800" dirty="0" smtClean="0"/>
              <a:t>Η πιο γνωστή έκθεση θαλάσσιου τουρισμού στον κόσμο</a:t>
            </a:r>
            <a:endParaRPr lang="de-DE" sz="2800" dirty="0" smtClean="0"/>
          </a:p>
        </p:txBody>
      </p:sp>
    </p:spTree>
    <p:extLst>
      <p:ext uri="{BB962C8B-B14F-4D97-AF65-F5344CB8AC3E}">
        <p14:creationId xmlns:p14="http://schemas.microsoft.com/office/powerpoint/2010/main" val="305195817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platzhalter 1"/>
          <p:cNvSpPr>
            <a:spLocks noGrp="1"/>
          </p:cNvSpPr>
          <p:nvPr>
            <p:ph type="body" sz="quarter" idx="10"/>
          </p:nvPr>
        </p:nvSpPr>
        <p:spPr bwMode="auto">
          <a:xfrm>
            <a:off x="295275" y="334963"/>
            <a:ext cx="6486525" cy="427037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z="4400" dirty="0" smtClean="0">
                <a:solidFill>
                  <a:srgbClr val="FFFFFF"/>
                </a:solidFill>
              </a:rPr>
              <a:t>2. </a:t>
            </a:r>
            <a:r>
              <a:rPr lang="de-DE" sz="4400" dirty="0" smtClean="0"/>
              <a:t>Initial </a:t>
            </a:r>
            <a:r>
              <a:rPr lang="de-DE" sz="4400" dirty="0" err="1" smtClean="0"/>
              <a:t>situation</a:t>
            </a:r>
            <a:r>
              <a:rPr lang="de-DE" sz="4400" dirty="0" smtClean="0">
                <a:solidFill>
                  <a:srgbClr val="FFFFFF"/>
                </a:solidFill>
              </a:rPr>
              <a:t>:</a:t>
            </a:r>
          </a:p>
          <a:p>
            <a:endParaRPr lang="de-DE" sz="2400" dirty="0" smtClean="0"/>
          </a:p>
        </p:txBody>
      </p:sp>
      <p:sp>
        <p:nvSpPr>
          <p:cNvPr id="20483" name="Textplatzhalter 2"/>
          <p:cNvSpPr>
            <a:spLocks noGrp="1"/>
          </p:cNvSpPr>
          <p:nvPr>
            <p:ph type="body" sz="quarter" idx="11"/>
          </p:nvPr>
        </p:nvSpPr>
        <p:spPr bwMode="auto">
          <a:xfrm>
            <a:off x="295275" y="457200"/>
            <a:ext cx="6486525" cy="639763"/>
          </a:xfrm>
          <a:solidFill>
            <a:srgbClr val="002060"/>
          </a:solidFill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z="4400" dirty="0" smtClean="0"/>
              <a:t>BOOT Messe Düsseldorf</a:t>
            </a:r>
            <a:endParaRPr lang="de-DE" sz="4400" dirty="0"/>
          </a:p>
        </p:txBody>
      </p:sp>
      <p:pic>
        <p:nvPicPr>
          <p:cNvPr id="1026" name="Picture 2" descr="C:\Users\seifertm\Desktop\PL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7410400" cy="4687416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1187624" y="1340768"/>
            <a:ext cx="309634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871590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2800" dirty="0" smtClean="0"/>
              <a:t>«Στο επίκεντρο βρίσκεται το όραμα σας»</a:t>
            </a:r>
            <a:endParaRPr lang="de-DE" sz="2800" dirty="0" smtClean="0"/>
          </a:p>
        </p:txBody>
      </p:sp>
      <p:sp>
        <p:nvSpPr>
          <p:cNvPr id="21507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800" i="1" dirty="0" smtClean="0"/>
              <a:t>*κάντε το να διαφέρει*</a:t>
            </a:r>
            <a:endParaRPr lang="de-DE" sz="2800" i="1" dirty="0" smtClean="0"/>
          </a:p>
          <a:p>
            <a:endParaRPr lang="de-DE" i="1" dirty="0" smtClean="0"/>
          </a:p>
        </p:txBody>
      </p:sp>
      <p:sp>
        <p:nvSpPr>
          <p:cNvPr id="2150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</a:defRPr>
            </a:lvl1pPr>
            <a:lvl2pPr marL="786190" indent="-302381">
              <a:defRPr sz="2500">
                <a:solidFill>
                  <a:schemeClr val="tx1"/>
                </a:solidFill>
                <a:latin typeface="Arial" charset="0"/>
              </a:defRPr>
            </a:lvl2pPr>
            <a:lvl3pPr marL="1209523" indent="-241905">
              <a:defRPr sz="2500">
                <a:solidFill>
                  <a:schemeClr val="tx1"/>
                </a:solidFill>
                <a:latin typeface="Arial" charset="0"/>
              </a:defRPr>
            </a:lvl3pPr>
            <a:lvl4pPr marL="1693332" indent="-241905">
              <a:defRPr sz="2500">
                <a:solidFill>
                  <a:schemeClr val="tx1"/>
                </a:solidFill>
                <a:latin typeface="Arial" charset="0"/>
              </a:defRPr>
            </a:lvl4pPr>
            <a:lvl5pPr marL="2177141" indent="-241905">
              <a:defRPr sz="2500">
                <a:solidFill>
                  <a:schemeClr val="tx1"/>
                </a:solidFill>
                <a:latin typeface="Arial" charset="0"/>
              </a:defRPr>
            </a:lvl5pPr>
            <a:lvl6pPr marL="2660950" indent="-241905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3144759" indent="-241905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3628568" indent="-241905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4112377" indent="-241905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2DA8BD2-5106-4860-AB5C-7905D7BCF500}" type="slidenum">
              <a:rPr lang="de-DE" sz="1100">
                <a:solidFill>
                  <a:schemeClr val="bg2"/>
                </a:solidFill>
              </a:rPr>
              <a:pPr/>
              <a:t>17</a:t>
            </a:fld>
            <a:endParaRPr lang="de-DE" sz="1100">
              <a:solidFill>
                <a:schemeClr val="bg2"/>
              </a:solidFill>
            </a:endParaRPr>
          </a:p>
        </p:txBody>
      </p:sp>
      <p:pic>
        <p:nvPicPr>
          <p:cNvPr id="21509" name="Picture 2" descr="http://www.computerweekly.com/PhotoGalleries/237273/1446_30_Stand-out-in-a-crowd-Ten-top-tips-for-getting-an-IT-jo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70" y="2286561"/>
            <a:ext cx="5039867" cy="410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1581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3401"/>
            <a:ext cx="8001000" cy="1524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Ευχαριστώ θερμά….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sz="2400" dirty="0" smtClean="0"/>
              <a:t>Πέτρος Μιχελιδάκης</a:t>
            </a:r>
            <a:endParaRPr lang="el-GR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77200" y="5867400"/>
            <a:ext cx="838200" cy="838200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886200"/>
            <a:ext cx="330925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34016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Η Συμμετοχή προσφέρει</a:t>
            </a:r>
            <a:endParaRPr lang="de-D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lvl="0" defTabSz="863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C00000"/>
              </a:buClr>
              <a:buFont typeface="Courier New" pitchFamily="49" charset="0"/>
              <a:buChar char="o"/>
            </a:pPr>
            <a:r>
              <a:rPr lang="el-GR" sz="2400" kern="0" dirty="0" smtClean="0">
                <a:solidFill>
                  <a:srgbClr val="000000"/>
                </a:solidFill>
                <a:latin typeface="Arial"/>
              </a:rPr>
              <a:t>Άμεση επαφή μεταξύ του προϊόντος και του πελάτη μου</a:t>
            </a:r>
          </a:p>
          <a:p>
            <a:pPr marL="285750" lvl="0" indent="-285750" defTabSz="863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C00000"/>
              </a:buClr>
              <a:buFont typeface="Wingdings" pitchFamily="-96" charset="2"/>
              <a:buChar char="n"/>
            </a:pPr>
            <a:endParaRPr lang="el-GR" sz="2400" kern="0" dirty="0" smtClean="0">
              <a:solidFill>
                <a:srgbClr val="000000"/>
              </a:solidFill>
              <a:latin typeface="Arial"/>
            </a:endParaRPr>
          </a:p>
          <a:p>
            <a:pPr lvl="0" defTabSz="863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C00000"/>
              </a:buClr>
              <a:buFont typeface="Courier New" pitchFamily="49" charset="0"/>
              <a:buChar char="o"/>
            </a:pPr>
            <a:r>
              <a:rPr lang="el-GR" sz="2400" kern="0" dirty="0" smtClean="0">
                <a:solidFill>
                  <a:srgbClr val="000000"/>
                </a:solidFill>
                <a:latin typeface="Arial"/>
              </a:rPr>
              <a:t>Ανάδειξη τον δυνατών στοιχείων του προϊόντος εν μέσω του   ανταγωνισμού αλλά στον εταιρικό μου χώρο.</a:t>
            </a:r>
          </a:p>
          <a:p>
            <a:pPr marL="285750" lvl="0" indent="-285750" defTabSz="863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C00000"/>
              </a:buClr>
              <a:buFont typeface="Wingdings" pitchFamily="-96" charset="2"/>
              <a:buChar char="n"/>
            </a:pPr>
            <a:endParaRPr lang="en-GB" sz="2400" kern="0" dirty="0">
              <a:solidFill>
                <a:srgbClr val="000000"/>
              </a:solidFill>
              <a:latin typeface="Arial"/>
            </a:endParaRPr>
          </a:p>
          <a:p>
            <a:pPr lvl="0" defTabSz="863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C00000"/>
              </a:buClr>
              <a:buFont typeface="Courier New" pitchFamily="49" charset="0"/>
              <a:buChar char="o"/>
            </a:pPr>
            <a:r>
              <a:rPr lang="el-GR" sz="2400" kern="0" dirty="0" smtClean="0">
                <a:solidFill>
                  <a:srgbClr val="000000"/>
                </a:solidFill>
                <a:latin typeface="Arial"/>
              </a:rPr>
              <a:t>Εκατοντάδες προσωπικές επαφές με υποψήφιους πελάτες μέσα σε μερικές ημέρες</a:t>
            </a:r>
          </a:p>
          <a:p>
            <a:pPr marL="0" lvl="0" indent="0" defTabSz="863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C00000"/>
              </a:buClr>
              <a:buNone/>
            </a:pPr>
            <a:endParaRPr lang="en-GB" sz="2400" kern="0" dirty="0">
              <a:solidFill>
                <a:srgbClr val="000000"/>
              </a:solidFill>
              <a:latin typeface="Arial"/>
            </a:endParaRPr>
          </a:p>
          <a:p>
            <a:pPr lvl="0" defTabSz="863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C00000"/>
              </a:buClr>
              <a:buFont typeface="Courier New" pitchFamily="49" charset="0"/>
              <a:buChar char="o"/>
            </a:pPr>
            <a:r>
              <a:rPr lang="el-GR" sz="2400" kern="0" dirty="0" smtClean="0">
                <a:solidFill>
                  <a:srgbClr val="000000"/>
                </a:solidFill>
                <a:latin typeface="Arial"/>
              </a:rPr>
              <a:t>Παρακολούθηση του ανταγωνισμού και τον τελευταίων εξελίξεων.</a:t>
            </a:r>
            <a:r>
              <a:rPr lang="de-DE" sz="2400" kern="0" dirty="0" smtClean="0">
                <a:solidFill>
                  <a:srgbClr val="000000"/>
                </a:solidFill>
                <a:latin typeface="Arial"/>
              </a:rPr>
              <a:t>   </a:t>
            </a:r>
            <a:endParaRPr lang="de-DE" sz="2400" kern="0" dirty="0">
              <a:solidFill>
                <a:srgbClr val="000000"/>
              </a:solidFill>
              <a:latin typeface="Arial"/>
            </a:endParaRPr>
          </a:p>
          <a:p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788" y="5867400"/>
            <a:ext cx="990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8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Η συμμετοχή είναι επένδυση</a:t>
            </a:r>
            <a:endParaRPr lang="de-D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1" indent="0" defTabSz="863600" eaLnBrk="0" fontAlgn="base" hangingPunct="0">
              <a:spcBef>
                <a:spcPts val="0"/>
              </a:spcBef>
              <a:spcAft>
                <a:spcPct val="0"/>
              </a:spcAft>
              <a:buClr>
                <a:srgbClr val="CD0000"/>
              </a:buClr>
              <a:buNone/>
              <a:tabLst>
                <a:tab pos="266700" algn="l"/>
              </a:tabLst>
              <a:defRPr/>
            </a:pPr>
            <a:endParaRPr lang="de-DE" sz="2000" kern="0" dirty="0">
              <a:solidFill>
                <a:srgbClr val="000000"/>
              </a:solidFill>
              <a:latin typeface="Arial"/>
            </a:endParaRPr>
          </a:p>
          <a:p>
            <a:pPr marL="0" lvl="1" indent="0" defTabSz="86360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CD0000"/>
              </a:buClr>
              <a:buNone/>
              <a:tabLst>
                <a:tab pos="266700" algn="l"/>
              </a:tabLst>
              <a:defRPr/>
            </a:pPr>
            <a:r>
              <a:rPr lang="el-GR" sz="2000" kern="0" dirty="0" smtClean="0">
                <a:solidFill>
                  <a:srgbClr val="000000"/>
                </a:solidFill>
                <a:latin typeface="Arial"/>
              </a:rPr>
              <a:t>1</a:t>
            </a:r>
            <a:r>
              <a:rPr lang="el-GR" sz="2000" kern="0" dirty="0" smtClean="0">
                <a:solidFill>
                  <a:srgbClr val="0070C0"/>
                </a:solidFill>
                <a:latin typeface="Arial"/>
              </a:rPr>
              <a:t>.    Διαλέξτε την σωστή έκθεση για την εταιρία σας</a:t>
            </a:r>
          </a:p>
          <a:p>
            <a:pPr marL="0" lvl="1" indent="0" defTabSz="86360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CD0000"/>
              </a:buClr>
              <a:buNone/>
              <a:tabLst>
                <a:tab pos="266700" algn="l"/>
              </a:tabLst>
              <a:defRPr/>
            </a:pPr>
            <a:r>
              <a:rPr lang="el-GR" sz="2000" kern="0" dirty="0" smtClean="0">
                <a:solidFill>
                  <a:srgbClr val="000000"/>
                </a:solidFill>
                <a:latin typeface="Arial"/>
              </a:rPr>
              <a:t>2.    Βάλτε συγκεκριμένους στόχους</a:t>
            </a:r>
            <a:endParaRPr lang="de-DE" sz="2000" kern="0" dirty="0">
              <a:solidFill>
                <a:srgbClr val="000000"/>
              </a:solidFill>
              <a:latin typeface="Arial"/>
            </a:endParaRPr>
          </a:p>
          <a:p>
            <a:pPr marL="0" lvl="1" indent="0" defTabSz="86360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CD0000"/>
              </a:buClr>
              <a:buNone/>
              <a:tabLst>
                <a:tab pos="266700" algn="l"/>
              </a:tabLst>
              <a:defRPr/>
            </a:pPr>
            <a:r>
              <a:rPr lang="el-GR" sz="2000" kern="0" dirty="0" smtClean="0">
                <a:solidFill>
                  <a:srgbClr val="000000"/>
                </a:solidFill>
                <a:latin typeface="Arial"/>
              </a:rPr>
              <a:t>3.    </a:t>
            </a:r>
            <a:r>
              <a:rPr lang="el-GR" sz="2000" kern="0" dirty="0" smtClean="0">
                <a:latin typeface="Arial"/>
              </a:rPr>
              <a:t>Ετοιμάστε την στρατηγική μάρκετινγκ και το προωθητικό πλάνο</a:t>
            </a:r>
            <a:endParaRPr lang="de-DE" sz="2000" kern="0" dirty="0">
              <a:latin typeface="Arial"/>
            </a:endParaRPr>
          </a:p>
          <a:p>
            <a:pPr marL="0" lvl="1" indent="0" defTabSz="86360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CD0000"/>
              </a:buClr>
              <a:buNone/>
              <a:tabLst>
                <a:tab pos="266700" algn="l"/>
              </a:tabLst>
              <a:defRPr/>
            </a:pPr>
            <a:r>
              <a:rPr lang="el-GR" sz="2000" kern="0" dirty="0" smtClean="0">
                <a:solidFill>
                  <a:srgbClr val="000000"/>
                </a:solidFill>
                <a:latin typeface="Arial"/>
              </a:rPr>
              <a:t>4</a:t>
            </a:r>
            <a:r>
              <a:rPr lang="el-GR" sz="2000" kern="0" dirty="0" smtClean="0">
                <a:solidFill>
                  <a:srgbClr val="0070C0"/>
                </a:solidFill>
                <a:latin typeface="Arial"/>
              </a:rPr>
              <a:t>.    Διαφοροποιήστε το προϊόν</a:t>
            </a:r>
            <a:r>
              <a:rPr lang="el-GR" sz="2000" kern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l-GR" sz="2000" kern="0" dirty="0" smtClean="0">
                <a:solidFill>
                  <a:srgbClr val="0070C0"/>
                </a:solidFill>
                <a:latin typeface="Arial"/>
              </a:rPr>
              <a:t>η της υπηρεσίες σας</a:t>
            </a:r>
            <a:r>
              <a:rPr lang="de-DE" sz="2000" kern="0" dirty="0" smtClean="0">
                <a:solidFill>
                  <a:srgbClr val="0070C0"/>
                </a:solidFill>
                <a:latin typeface="Arial"/>
              </a:rPr>
              <a:t> </a:t>
            </a:r>
            <a:endParaRPr lang="de-DE" sz="2000" kern="0" dirty="0">
              <a:solidFill>
                <a:srgbClr val="0070C0"/>
              </a:solidFill>
              <a:latin typeface="Arial"/>
            </a:endParaRPr>
          </a:p>
          <a:p>
            <a:pPr marL="0" lvl="1" indent="0" defTabSz="86360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CD0000"/>
              </a:buClr>
              <a:buNone/>
              <a:tabLst>
                <a:tab pos="266700" algn="l"/>
              </a:tabLst>
              <a:defRPr/>
            </a:pPr>
            <a:r>
              <a:rPr lang="el-GR" sz="2000" kern="0" dirty="0" smtClean="0">
                <a:solidFill>
                  <a:srgbClr val="000000"/>
                </a:solidFill>
                <a:latin typeface="Arial"/>
              </a:rPr>
              <a:t>5.    Χρησιμοποιήστε το περίπτερο σας σαν αποτελεσματικό εργαλείο    </a:t>
            </a:r>
          </a:p>
          <a:p>
            <a:pPr marL="0" lvl="1" indent="0" defTabSz="86360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CD0000"/>
              </a:buClr>
              <a:buNone/>
              <a:tabLst>
                <a:tab pos="266700" algn="l"/>
              </a:tabLst>
              <a:defRPr/>
            </a:pPr>
            <a:r>
              <a:rPr lang="el-GR" sz="2000" kern="0" dirty="0" smtClean="0">
                <a:solidFill>
                  <a:srgbClr val="000000"/>
                </a:solidFill>
                <a:latin typeface="Arial"/>
              </a:rPr>
              <a:t>       μάρκετινγκ</a:t>
            </a:r>
            <a:endParaRPr lang="de-DE" sz="2000" kern="0" dirty="0">
              <a:solidFill>
                <a:srgbClr val="000000"/>
              </a:solidFill>
              <a:latin typeface="Arial"/>
            </a:endParaRPr>
          </a:p>
          <a:p>
            <a:pPr marL="0" lvl="1" indent="0" defTabSz="86360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CD0000"/>
              </a:buClr>
              <a:buNone/>
              <a:tabLst>
                <a:tab pos="266700" algn="l"/>
              </a:tabLst>
              <a:defRPr/>
            </a:pPr>
            <a:r>
              <a:rPr lang="el-GR" sz="2000" kern="0" dirty="0" smtClean="0">
                <a:solidFill>
                  <a:srgbClr val="000000"/>
                </a:solidFill>
                <a:latin typeface="Arial"/>
              </a:rPr>
              <a:t>6.    Συνειδητοποιήστε ότι οι συνεργάτες σας είναι η ομάδα μάρκετινγκ</a:t>
            </a:r>
            <a:endParaRPr lang="de-DE" sz="2000" kern="0" dirty="0">
              <a:solidFill>
                <a:srgbClr val="000000"/>
              </a:solidFill>
              <a:latin typeface="Arial"/>
            </a:endParaRPr>
          </a:p>
          <a:p>
            <a:pPr marL="0" lvl="1" indent="0" defTabSz="86360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CD0000"/>
              </a:buClr>
              <a:buNone/>
              <a:tabLst>
                <a:tab pos="266700" algn="l"/>
              </a:tabLst>
              <a:defRPr/>
            </a:pPr>
            <a:r>
              <a:rPr lang="el-GR" sz="2000" kern="0" dirty="0" smtClean="0">
                <a:solidFill>
                  <a:srgbClr val="000000"/>
                </a:solidFill>
                <a:latin typeface="Arial"/>
              </a:rPr>
              <a:t>7.    Χρησιμοποιήστε αποτελεσματικά το </a:t>
            </a:r>
            <a:r>
              <a:rPr lang="de-DE" sz="2000" kern="0" dirty="0" err="1" smtClean="0">
                <a:solidFill>
                  <a:srgbClr val="000000"/>
                </a:solidFill>
                <a:latin typeface="Arial"/>
              </a:rPr>
              <a:t>direct</a:t>
            </a:r>
            <a:r>
              <a:rPr lang="de-DE" sz="2000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kern="0" dirty="0" err="1" smtClean="0">
                <a:solidFill>
                  <a:srgbClr val="000000"/>
                </a:solidFill>
                <a:latin typeface="Arial"/>
              </a:rPr>
              <a:t>mail</a:t>
            </a:r>
            <a:r>
              <a:rPr lang="en-US" sz="2000" kern="0" dirty="0" err="1" smtClean="0">
                <a:solidFill>
                  <a:srgbClr val="000000"/>
                </a:solidFill>
                <a:latin typeface="Arial"/>
              </a:rPr>
              <a:t>ing</a:t>
            </a:r>
            <a:endParaRPr lang="de-DE" sz="2000" kern="0" dirty="0">
              <a:solidFill>
                <a:srgbClr val="000000"/>
              </a:solidFill>
              <a:latin typeface="Arial"/>
            </a:endParaRPr>
          </a:p>
          <a:p>
            <a:pPr marL="0" lvl="1" indent="0" defTabSz="86360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CD0000"/>
              </a:buClr>
              <a:buNone/>
              <a:tabLst>
                <a:tab pos="266700" algn="l"/>
              </a:tabLst>
              <a:defRPr/>
            </a:pPr>
            <a:r>
              <a:rPr lang="el-GR" sz="2000" kern="0" dirty="0" smtClean="0">
                <a:solidFill>
                  <a:srgbClr val="000000"/>
                </a:solidFill>
                <a:latin typeface="Arial"/>
              </a:rPr>
              <a:t>8.    Χρησιμοποιήστε </a:t>
            </a:r>
            <a:r>
              <a:rPr lang="el-GR" sz="2000" kern="0" dirty="0">
                <a:solidFill>
                  <a:srgbClr val="000000"/>
                </a:solidFill>
                <a:latin typeface="Arial"/>
              </a:rPr>
              <a:t>αποτελεσματικά </a:t>
            </a:r>
            <a:r>
              <a:rPr lang="el-GR" sz="2000" kern="0" dirty="0" smtClean="0">
                <a:solidFill>
                  <a:srgbClr val="000000"/>
                </a:solidFill>
                <a:latin typeface="Arial"/>
              </a:rPr>
              <a:t>της ΔΣ</a:t>
            </a:r>
            <a:r>
              <a:rPr lang="de-DE" sz="2000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l-GR" sz="2000" kern="0" dirty="0" smtClean="0">
                <a:solidFill>
                  <a:srgbClr val="000000"/>
                </a:solidFill>
                <a:latin typeface="Arial"/>
              </a:rPr>
              <a:t>και την διαφήμιση</a:t>
            </a:r>
          </a:p>
          <a:p>
            <a:pPr marL="0" lvl="1" indent="0" defTabSz="86360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CD0000"/>
              </a:buClr>
              <a:buNone/>
              <a:tabLst>
                <a:tab pos="266700" algn="l"/>
              </a:tabLst>
              <a:defRPr/>
            </a:pPr>
            <a:r>
              <a:rPr lang="el-GR" sz="2000" kern="0" dirty="0" smtClean="0">
                <a:solidFill>
                  <a:srgbClr val="000000"/>
                </a:solidFill>
                <a:latin typeface="Arial"/>
              </a:rPr>
              <a:t>9.    Δώστε στους επισκέπτες ένα ερέθισμα να </a:t>
            </a:r>
            <a:r>
              <a:rPr lang="el-GR" sz="2000" kern="0" dirty="0" err="1" smtClean="0">
                <a:solidFill>
                  <a:srgbClr val="000000"/>
                </a:solidFill>
                <a:latin typeface="Arial"/>
              </a:rPr>
              <a:t>επισκευτούν</a:t>
            </a:r>
            <a:r>
              <a:rPr lang="el-GR" sz="2000" kern="0" dirty="0" smtClean="0">
                <a:solidFill>
                  <a:srgbClr val="000000"/>
                </a:solidFill>
                <a:latin typeface="Arial"/>
              </a:rPr>
              <a:t> το περίπτερο </a:t>
            </a:r>
          </a:p>
          <a:p>
            <a:pPr marL="0" lvl="1" indent="0" defTabSz="86360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CD0000"/>
              </a:buClr>
              <a:buNone/>
              <a:tabLst>
                <a:tab pos="266700" algn="l"/>
              </a:tabLst>
              <a:defRPr/>
            </a:pPr>
            <a:r>
              <a:rPr lang="el-GR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l-GR" sz="2000" kern="0" dirty="0" smtClean="0">
                <a:solidFill>
                  <a:srgbClr val="000000"/>
                </a:solidFill>
                <a:latin typeface="Arial"/>
              </a:rPr>
              <a:t>      σας</a:t>
            </a:r>
          </a:p>
          <a:p>
            <a:pPr marL="0" lvl="1" indent="0" defTabSz="86360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CD0000"/>
              </a:buClr>
              <a:buNone/>
              <a:tabLst>
                <a:tab pos="266700" algn="l"/>
              </a:tabLst>
              <a:defRPr/>
            </a:pPr>
            <a:r>
              <a:rPr lang="el-GR" sz="2000" kern="0" dirty="0" smtClean="0">
                <a:solidFill>
                  <a:srgbClr val="000000"/>
                </a:solidFill>
                <a:latin typeface="Arial"/>
              </a:rPr>
              <a:t>10.  Άμεση παρακολούθηση τον επαφών (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follow-up)</a:t>
            </a:r>
            <a:endParaRPr lang="el-GR" sz="2000" kern="0" dirty="0" smtClean="0">
              <a:solidFill>
                <a:srgbClr val="000000"/>
              </a:solidFill>
              <a:latin typeface="Arial"/>
            </a:endParaRPr>
          </a:p>
          <a:p>
            <a:pPr marL="247650" lvl="1" indent="-457200" defTabSz="86360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CD0000"/>
              </a:buClr>
              <a:buFont typeface="+mj-lt"/>
              <a:buAutoNum type="arabicPeriod"/>
              <a:tabLst>
                <a:tab pos="266700" algn="l"/>
              </a:tabLst>
              <a:defRPr/>
            </a:pPr>
            <a:endParaRPr lang="de-DE" sz="2000" kern="0" dirty="0">
              <a:solidFill>
                <a:srgbClr val="000000"/>
              </a:solidFill>
              <a:latin typeface="Arial"/>
            </a:endParaRPr>
          </a:p>
          <a:p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788" y="5867400"/>
            <a:ext cx="990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70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Παράδειγμα…..</a:t>
            </a:r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5791200" cy="434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745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3600" dirty="0" smtClean="0"/>
              <a:t>Απευθύνεται σε επαγγελματίες</a:t>
            </a:r>
            <a:r>
              <a:rPr lang="de-DE" sz="3600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Θεραπευτική </a:t>
            </a:r>
            <a:r>
              <a:rPr lang="el-GR" dirty="0" smtClean="0"/>
              <a:t>αποκατάσταση</a:t>
            </a:r>
          </a:p>
          <a:p>
            <a:r>
              <a:rPr lang="el-GR" dirty="0" smtClean="0"/>
              <a:t>Περιποίηση</a:t>
            </a:r>
          </a:p>
          <a:p>
            <a:r>
              <a:rPr lang="el-GR" dirty="0" smtClean="0"/>
              <a:t>Πρόληψη</a:t>
            </a:r>
          </a:p>
          <a:p>
            <a:r>
              <a:rPr lang="el-GR" dirty="0" smtClean="0"/>
              <a:t>Ένταξη τον ασθενών στην καθημερινότητα</a:t>
            </a:r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248563"/>
            <a:ext cx="1752600" cy="1380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79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Γιατί </a:t>
            </a:r>
            <a:r>
              <a:rPr lang="en-US" dirty="0" smtClean="0"/>
              <a:t>REHACARE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Από τους περίπου 50.000 επισκέπτες ενδιαφέρονται</a:t>
            </a:r>
            <a:r>
              <a:rPr lang="de-DE" dirty="0" smtClean="0"/>
              <a:t>:</a:t>
            </a:r>
            <a:endParaRPr lang="el-GR" dirty="0" smtClean="0"/>
          </a:p>
          <a:p>
            <a:r>
              <a:rPr lang="el-GR" dirty="0" smtClean="0"/>
              <a:t>Το 16% για ταξιδιωτικές η τουριστικές προτάσεις</a:t>
            </a:r>
          </a:p>
          <a:p>
            <a:r>
              <a:rPr lang="el-GR" dirty="0" smtClean="0"/>
              <a:t>Το 29 % για την κάλυψη του ελεύθερου χρόνου τον ασθενών η τον ατόμων με ειδικές ανάγκες</a:t>
            </a:r>
          </a:p>
          <a:p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248563"/>
            <a:ext cx="1752600" cy="1380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68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</a:t>
            </a:r>
            <a:r>
              <a:rPr lang="en-US" dirty="0" smtClean="0"/>
              <a:t>Tour </a:t>
            </a:r>
            <a:r>
              <a:rPr lang="en-US" dirty="0" err="1" smtClean="0"/>
              <a:t>Natur</a:t>
            </a:r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6553200" cy="4914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56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4000" dirty="0" smtClean="0"/>
              <a:t>Απευθύνεται στον καταναλωτή….</a:t>
            </a:r>
            <a:endParaRPr lang="de-D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l-GR" sz="2400" dirty="0" smtClean="0"/>
              <a:t>…που στον ελεύθερο χρόνο και στης διακοπές του αρέσει να μετακινείται στην φύση</a:t>
            </a:r>
            <a:r>
              <a:rPr lang="de-DE" sz="2400" dirty="0" smtClean="0"/>
              <a:t>:</a:t>
            </a:r>
            <a:r>
              <a:rPr lang="el-GR" sz="2400" dirty="0" smtClean="0"/>
              <a:t> </a:t>
            </a:r>
            <a:endParaRPr lang="el-GR" sz="2400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19649"/>
            <a:ext cx="6019800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672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06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sse Duesseldorf Masterfolien">
  <a:themeElements>
    <a:clrScheme name="Larissa-Design 1">
      <a:dk1>
        <a:srgbClr val="000000"/>
      </a:dk1>
      <a:lt1>
        <a:srgbClr val="FFFFFF"/>
      </a:lt1>
      <a:dk2>
        <a:srgbClr val="FFBC00"/>
      </a:dk2>
      <a:lt2>
        <a:srgbClr val="CDD0D0"/>
      </a:lt2>
      <a:accent1>
        <a:srgbClr val="FF9D00"/>
      </a:accent1>
      <a:accent2>
        <a:srgbClr val="FF6F00"/>
      </a:accent2>
      <a:accent3>
        <a:srgbClr val="FFFFFF"/>
      </a:accent3>
      <a:accent4>
        <a:srgbClr val="000000"/>
      </a:accent4>
      <a:accent5>
        <a:srgbClr val="FFCCAA"/>
      </a:accent5>
      <a:accent6>
        <a:srgbClr val="E76400"/>
      </a:accent6>
      <a:hlink>
        <a:srgbClr val="FF4E00"/>
      </a:hlink>
      <a:folHlink>
        <a:srgbClr val="CD0000"/>
      </a:folHlink>
    </a:clrScheme>
    <a:fontScheme name="Larissa-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TC Officina Sans Boo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TC Officina Sans Book" pitchFamily="34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FFBC00"/>
        </a:dk2>
        <a:lt2>
          <a:srgbClr val="CDD0D0"/>
        </a:lt2>
        <a:accent1>
          <a:srgbClr val="FF9D00"/>
        </a:accent1>
        <a:accent2>
          <a:srgbClr val="FF6F00"/>
        </a:accent2>
        <a:accent3>
          <a:srgbClr val="FFFFFF"/>
        </a:accent3>
        <a:accent4>
          <a:srgbClr val="000000"/>
        </a:accent4>
        <a:accent5>
          <a:srgbClr val="FFCCAA"/>
        </a:accent5>
        <a:accent6>
          <a:srgbClr val="E76400"/>
        </a:accent6>
        <a:hlink>
          <a:srgbClr val="FF4E00"/>
        </a:hlink>
        <a:folHlink>
          <a:srgbClr val="CD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431</Words>
  <Application>Microsoft Office PowerPoint</Application>
  <PresentationFormat>On-screen Show (4:3)</PresentationFormat>
  <Paragraphs>70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Messe Duesseldorf Masterfolien</vt:lpstr>
      <vt:lpstr>Συμμετοχή σε διεθνή Εκθέσεις-στρατηγικό εργαλείο για Εξαγωγικό Μάρκετινγκ τουρισμού</vt:lpstr>
      <vt:lpstr>Η Συμμετοχή προσφέρει</vt:lpstr>
      <vt:lpstr>Η συμμετοχή είναι επένδυση</vt:lpstr>
      <vt:lpstr>Παράδειγμα…..</vt:lpstr>
      <vt:lpstr>Απευθύνεται σε επαγγελματίες:</vt:lpstr>
      <vt:lpstr>Γιατί REHACARE:</vt:lpstr>
      <vt:lpstr>Παράδειγμα Tour Natur</vt:lpstr>
      <vt:lpstr>Απευθύνεται στον καταναλωτή….</vt:lpstr>
      <vt:lpstr>PowerPoint Presentation</vt:lpstr>
      <vt:lpstr>Γιατί Tour Natur…</vt:lpstr>
      <vt:lpstr>Παράδειγμα Caravan Salon:</vt:lpstr>
      <vt:lpstr>  CARAVAN SALON</vt:lpstr>
      <vt:lpstr>PowerPoint Presentation</vt:lpstr>
      <vt:lpstr>PowerPoint Presentation</vt:lpstr>
      <vt:lpstr>PowerPoint Presentation</vt:lpstr>
      <vt:lpstr>PowerPoint Presentation</vt:lpstr>
      <vt:lpstr>«Στο επίκεντρο βρίσκεται το όραμα σας»</vt:lpstr>
      <vt:lpstr>Ευχαριστώ θερμά….  Πέτρος Μιχελιδάκης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Alexia Castro</dc:creator>
  <cp:lastModifiedBy>Petros</cp:lastModifiedBy>
  <cp:revision>45</cp:revision>
  <dcterms:created xsi:type="dcterms:W3CDTF">2012-05-16T06:37:10Z</dcterms:created>
  <dcterms:modified xsi:type="dcterms:W3CDTF">2012-05-28T21:53:33Z</dcterms:modified>
</cp:coreProperties>
</file>