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9" r:id="rId3"/>
    <p:sldId id="258" r:id="rId4"/>
    <p:sldId id="260" r:id="rId5"/>
    <p:sldId id="272" r:id="rId6"/>
    <p:sldId id="274" r:id="rId7"/>
    <p:sldId id="273" r:id="rId8"/>
    <p:sldId id="282" r:id="rId9"/>
    <p:sldId id="275" r:id="rId10"/>
    <p:sldId id="276" r:id="rId11"/>
    <p:sldId id="262" r:id="rId12"/>
    <p:sldId id="270" r:id="rId13"/>
    <p:sldId id="264" r:id="rId14"/>
    <p:sldId id="267" r:id="rId15"/>
    <p:sldId id="268" r:id="rId16"/>
    <p:sldId id="271" r:id="rId17"/>
    <p:sldId id="257" r:id="rId18"/>
    <p:sldId id="284" r:id="rId19"/>
    <p:sldId id="277" r:id="rId20"/>
    <p:sldId id="278" r:id="rId21"/>
    <p:sldId id="279" r:id="rId22"/>
    <p:sldId id="280" r:id="rId23"/>
    <p:sldId id="283" r:id="rId24"/>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620" autoAdjust="0"/>
    <p:restoredTop sz="89744" autoAdjust="0"/>
  </p:normalViewPr>
  <p:slideViewPr>
    <p:cSldViewPr>
      <p:cViewPr>
        <p:scale>
          <a:sx n="75" d="100"/>
          <a:sy n="75" d="100"/>
        </p:scale>
        <p:origin x="-74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20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38914" name="Group 1026"/>
          <p:cNvGrpSpPr>
            <a:grpSpLocks/>
          </p:cNvGrpSpPr>
          <p:nvPr/>
        </p:nvGrpSpPr>
        <p:grpSpPr bwMode="auto">
          <a:xfrm>
            <a:off x="0" y="0"/>
            <a:ext cx="5867400" cy="6858000"/>
            <a:chOff x="0" y="0"/>
            <a:chExt cx="3696" cy="4320"/>
          </a:xfrm>
        </p:grpSpPr>
        <p:sp>
          <p:nvSpPr>
            <p:cNvPr id="38915" name="Rectangle 1027"/>
            <p:cNvSpPr>
              <a:spLocks noChangeArrowheads="1"/>
            </p:cNvSpPr>
            <p:nvPr/>
          </p:nvSpPr>
          <p:spPr bwMode="auto">
            <a:xfrm>
              <a:off x="0" y="0"/>
              <a:ext cx="2880" cy="4320"/>
            </a:xfrm>
            <a:prstGeom prst="rect">
              <a:avLst/>
            </a:prstGeom>
            <a:solidFill>
              <a:schemeClr val="accent2"/>
            </a:solidFill>
            <a:ln w="9525">
              <a:noFill/>
              <a:miter lim="800000"/>
              <a:headEnd/>
              <a:tailEnd/>
            </a:ln>
            <a:effectLst/>
          </p:spPr>
          <p:txBody>
            <a:bodyPr wrap="none" anchor="ctr"/>
            <a:lstStyle/>
            <a:p>
              <a:pPr algn="ctr"/>
              <a:endParaRPr kumimoji="1" lang="it-IT" sz="2400">
                <a:latin typeface="Times New Roman" pitchFamily="18" charset="0"/>
              </a:endParaRPr>
            </a:p>
          </p:txBody>
        </p:sp>
        <p:sp>
          <p:nvSpPr>
            <p:cNvPr id="38916" name="AutoShape 1028"/>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a:endParaRPr kumimoji="1" lang="it-IT" sz="2400">
                <a:latin typeface="Times New Roman" pitchFamily="18" charset="0"/>
              </a:endParaRPr>
            </a:p>
          </p:txBody>
        </p:sp>
      </p:grpSp>
      <p:grpSp>
        <p:nvGrpSpPr>
          <p:cNvPr id="38917" name="Group 1029"/>
          <p:cNvGrpSpPr>
            <a:grpSpLocks/>
          </p:cNvGrpSpPr>
          <p:nvPr/>
        </p:nvGrpSpPr>
        <p:grpSpPr bwMode="auto">
          <a:xfrm>
            <a:off x="3632200" y="4889500"/>
            <a:ext cx="4876800" cy="319088"/>
            <a:chOff x="2288" y="3080"/>
            <a:chExt cx="3072" cy="201"/>
          </a:xfrm>
        </p:grpSpPr>
        <p:sp>
          <p:nvSpPr>
            <p:cNvPr id="38918" name="AutoShape 1030"/>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p>
              <a:endParaRPr lang="el-GR"/>
            </a:p>
          </p:txBody>
        </p:sp>
        <p:sp>
          <p:nvSpPr>
            <p:cNvPr id="38919" name="AutoShape 1031"/>
            <p:cNvSpPr>
              <a:spLocks noChangeArrowheads="1"/>
            </p:cNvSpPr>
            <p:nvPr/>
          </p:nvSpPr>
          <p:spPr bwMode="auto">
            <a:xfrm>
              <a:off x="5196" y="3080"/>
              <a:ext cx="164" cy="201"/>
            </a:xfrm>
            <a:prstGeom prst="flowChartDelay">
              <a:avLst/>
            </a:prstGeom>
            <a:solidFill>
              <a:schemeClr val="hlink"/>
            </a:solidFill>
            <a:ln w="9525">
              <a:noFill/>
              <a:miter lim="800000"/>
              <a:headEnd/>
              <a:tailEnd/>
            </a:ln>
            <a:effectLst/>
          </p:spPr>
          <p:txBody>
            <a:bodyPr wrap="none" anchor="ctr"/>
            <a:lstStyle/>
            <a:p>
              <a:endParaRPr lang="el-GR"/>
            </a:p>
          </p:txBody>
        </p:sp>
      </p:grpSp>
      <p:sp>
        <p:nvSpPr>
          <p:cNvPr id="38920" name="Rectangle 1032"/>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de-DE"/>
              <a:t>Formatvorlage des Untertitelmasters durch Klicken bearbeiten</a:t>
            </a:r>
          </a:p>
        </p:txBody>
      </p:sp>
      <p:sp>
        <p:nvSpPr>
          <p:cNvPr id="38921" name="Rectangle 1033"/>
          <p:cNvSpPr>
            <a:spLocks noGrp="1" noChangeArrowheads="1"/>
          </p:cNvSpPr>
          <p:nvPr>
            <p:ph type="dt" sz="quarter" idx="2"/>
          </p:nvPr>
        </p:nvSpPr>
        <p:spPr/>
        <p:txBody>
          <a:bodyPr/>
          <a:lstStyle>
            <a:lvl1pPr>
              <a:defRPr>
                <a:solidFill>
                  <a:schemeClr val="bg1"/>
                </a:solidFill>
              </a:defRPr>
            </a:lvl1pPr>
          </a:lstStyle>
          <a:p>
            <a:endParaRPr lang="de-DE"/>
          </a:p>
        </p:txBody>
      </p:sp>
      <p:sp>
        <p:nvSpPr>
          <p:cNvPr id="38922" name="Rectangle 1034"/>
          <p:cNvSpPr>
            <a:spLocks noGrp="1" noChangeArrowheads="1"/>
          </p:cNvSpPr>
          <p:nvPr>
            <p:ph type="ftr" sz="quarter" idx="3"/>
          </p:nvPr>
        </p:nvSpPr>
        <p:spPr/>
        <p:txBody>
          <a:bodyPr/>
          <a:lstStyle>
            <a:lvl1pPr algn="r">
              <a:defRPr/>
            </a:lvl1pPr>
          </a:lstStyle>
          <a:p>
            <a:endParaRPr lang="de-DE"/>
          </a:p>
        </p:txBody>
      </p:sp>
      <p:sp>
        <p:nvSpPr>
          <p:cNvPr id="38923" name="Rectangle 1035"/>
          <p:cNvSpPr>
            <a:spLocks noGrp="1" noChangeArrowheads="1"/>
          </p:cNvSpPr>
          <p:nvPr>
            <p:ph type="sldNum" sz="quarter" idx="4"/>
          </p:nvPr>
        </p:nvSpPr>
        <p:spPr>
          <a:xfrm>
            <a:off x="76200" y="6248400"/>
            <a:ext cx="587375" cy="488950"/>
          </a:xfrm>
        </p:spPr>
        <p:txBody>
          <a:bodyPr anchorCtr="0"/>
          <a:lstStyle>
            <a:lvl1pPr>
              <a:defRPr/>
            </a:lvl1pPr>
          </a:lstStyle>
          <a:p>
            <a:fld id="{E0ACB5DC-EEB9-423D-A370-B9D5432A670D}" type="slidenum">
              <a:rPr lang="de-DE"/>
              <a:pPr/>
              <a:t>‹#›</a:t>
            </a:fld>
            <a:endParaRPr lang="de-DE"/>
          </a:p>
        </p:txBody>
      </p:sp>
      <p:sp>
        <p:nvSpPr>
          <p:cNvPr id="38924" name="AutoShape 1036"/>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de-DE"/>
              <a:t>Titelmasterformat durch Klicken bearbeiten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de-DE"/>
          </a:p>
        </p:txBody>
      </p:sp>
      <p:sp>
        <p:nvSpPr>
          <p:cNvPr id="5" name="4 - Θέση υποσέλιδου"/>
          <p:cNvSpPr>
            <a:spLocks noGrp="1"/>
          </p:cNvSpPr>
          <p:nvPr>
            <p:ph type="ftr" sz="quarter" idx="11"/>
          </p:nvPr>
        </p:nvSpPr>
        <p:spPr/>
        <p:txBody>
          <a:bodyPr/>
          <a:lstStyle>
            <a:lvl1pPr>
              <a:defRPr/>
            </a:lvl1pPr>
          </a:lstStyle>
          <a:p>
            <a:endParaRPr lang="de-DE"/>
          </a:p>
        </p:txBody>
      </p:sp>
      <p:sp>
        <p:nvSpPr>
          <p:cNvPr id="6" name="5 - Θέση αριθμού διαφάνειας"/>
          <p:cNvSpPr>
            <a:spLocks noGrp="1"/>
          </p:cNvSpPr>
          <p:nvPr>
            <p:ph type="sldNum" sz="quarter" idx="12"/>
          </p:nvPr>
        </p:nvSpPr>
        <p:spPr/>
        <p:txBody>
          <a:bodyPr/>
          <a:lstStyle>
            <a:lvl1pPr>
              <a:defRPr/>
            </a:lvl1pPr>
          </a:lstStyle>
          <a:p>
            <a:fld id="{BC2D64E0-951E-4B04-A704-AC15D309EB3F}" type="slidenum">
              <a:rPr lang="de-DE"/>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05600" y="762000"/>
            <a:ext cx="1981200" cy="532447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762000" y="762000"/>
            <a:ext cx="5791200" cy="532447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de-DE"/>
          </a:p>
        </p:txBody>
      </p:sp>
      <p:sp>
        <p:nvSpPr>
          <p:cNvPr id="5" name="4 - Θέση υποσέλιδου"/>
          <p:cNvSpPr>
            <a:spLocks noGrp="1"/>
          </p:cNvSpPr>
          <p:nvPr>
            <p:ph type="ftr" sz="quarter" idx="11"/>
          </p:nvPr>
        </p:nvSpPr>
        <p:spPr/>
        <p:txBody>
          <a:bodyPr/>
          <a:lstStyle>
            <a:lvl1pPr>
              <a:defRPr/>
            </a:lvl1pPr>
          </a:lstStyle>
          <a:p>
            <a:endParaRPr lang="de-DE"/>
          </a:p>
        </p:txBody>
      </p:sp>
      <p:sp>
        <p:nvSpPr>
          <p:cNvPr id="6" name="5 - Θέση αριθμού διαφάνειας"/>
          <p:cNvSpPr>
            <a:spLocks noGrp="1"/>
          </p:cNvSpPr>
          <p:nvPr>
            <p:ph type="sldNum" sz="quarter" idx="12"/>
          </p:nvPr>
        </p:nvSpPr>
        <p:spPr/>
        <p:txBody>
          <a:bodyPr/>
          <a:lstStyle>
            <a:lvl1pPr>
              <a:defRPr/>
            </a:lvl1pPr>
          </a:lstStyle>
          <a:p>
            <a:fld id="{5EF74F14-4A7A-4005-8703-B0F3243EA803}" type="slidenum">
              <a:rPr lang="de-DE"/>
              <a:pPr/>
              <a:t>‹#›</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de-DE"/>
          </a:p>
        </p:txBody>
      </p:sp>
      <p:sp>
        <p:nvSpPr>
          <p:cNvPr id="5" name="4 - Θέση υποσέλιδου"/>
          <p:cNvSpPr>
            <a:spLocks noGrp="1"/>
          </p:cNvSpPr>
          <p:nvPr>
            <p:ph type="ftr" sz="quarter" idx="11"/>
          </p:nvPr>
        </p:nvSpPr>
        <p:spPr/>
        <p:txBody>
          <a:bodyPr/>
          <a:lstStyle>
            <a:lvl1pPr>
              <a:defRPr/>
            </a:lvl1pPr>
          </a:lstStyle>
          <a:p>
            <a:endParaRPr lang="de-DE"/>
          </a:p>
        </p:txBody>
      </p:sp>
      <p:sp>
        <p:nvSpPr>
          <p:cNvPr id="6" name="5 - Θέση αριθμού διαφάνειας"/>
          <p:cNvSpPr>
            <a:spLocks noGrp="1"/>
          </p:cNvSpPr>
          <p:nvPr>
            <p:ph type="sldNum" sz="quarter" idx="12"/>
          </p:nvPr>
        </p:nvSpPr>
        <p:spPr/>
        <p:txBody>
          <a:bodyPr/>
          <a:lstStyle>
            <a:lvl1pPr>
              <a:defRPr/>
            </a:lvl1pPr>
          </a:lstStyle>
          <a:p>
            <a:fld id="{AA569B82-35B6-4BBD-B129-05DA8F0677A7}" type="slidenum">
              <a:rPr lang="de-DE"/>
              <a:pPr/>
              <a:t>‹#›</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endParaRPr lang="de-DE"/>
          </a:p>
        </p:txBody>
      </p:sp>
      <p:sp>
        <p:nvSpPr>
          <p:cNvPr id="5" name="4 - Θέση υποσέλιδου"/>
          <p:cNvSpPr>
            <a:spLocks noGrp="1"/>
          </p:cNvSpPr>
          <p:nvPr>
            <p:ph type="ftr" sz="quarter" idx="11"/>
          </p:nvPr>
        </p:nvSpPr>
        <p:spPr/>
        <p:txBody>
          <a:bodyPr/>
          <a:lstStyle>
            <a:lvl1pPr>
              <a:defRPr/>
            </a:lvl1pPr>
          </a:lstStyle>
          <a:p>
            <a:endParaRPr lang="de-DE"/>
          </a:p>
        </p:txBody>
      </p:sp>
      <p:sp>
        <p:nvSpPr>
          <p:cNvPr id="6" name="5 - Θέση αριθμού διαφάνειας"/>
          <p:cNvSpPr>
            <a:spLocks noGrp="1"/>
          </p:cNvSpPr>
          <p:nvPr>
            <p:ph type="sldNum" sz="quarter" idx="12"/>
          </p:nvPr>
        </p:nvSpPr>
        <p:spPr/>
        <p:txBody>
          <a:bodyPr/>
          <a:lstStyle>
            <a:lvl1pPr>
              <a:defRPr/>
            </a:lvl1pPr>
          </a:lstStyle>
          <a:p>
            <a:fld id="{C17331C7-D652-42ED-9141-B1069D6DA3D0}" type="slidenum">
              <a:rPr lang="de-DE"/>
              <a:pPr/>
              <a:t>‹#›</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lvl1pPr>
              <a:defRPr/>
            </a:lvl1pPr>
          </a:lstStyle>
          <a:p>
            <a:endParaRPr lang="de-DE"/>
          </a:p>
        </p:txBody>
      </p:sp>
      <p:sp>
        <p:nvSpPr>
          <p:cNvPr id="6" name="5 - Θέση υποσέλιδου"/>
          <p:cNvSpPr>
            <a:spLocks noGrp="1"/>
          </p:cNvSpPr>
          <p:nvPr>
            <p:ph type="ftr" sz="quarter" idx="11"/>
          </p:nvPr>
        </p:nvSpPr>
        <p:spPr/>
        <p:txBody>
          <a:bodyPr/>
          <a:lstStyle>
            <a:lvl1pPr>
              <a:defRPr/>
            </a:lvl1pPr>
          </a:lstStyle>
          <a:p>
            <a:endParaRPr lang="de-DE"/>
          </a:p>
        </p:txBody>
      </p:sp>
      <p:sp>
        <p:nvSpPr>
          <p:cNvPr id="7" name="6 - Θέση αριθμού διαφάνειας"/>
          <p:cNvSpPr>
            <a:spLocks noGrp="1"/>
          </p:cNvSpPr>
          <p:nvPr>
            <p:ph type="sldNum" sz="quarter" idx="12"/>
          </p:nvPr>
        </p:nvSpPr>
        <p:spPr/>
        <p:txBody>
          <a:bodyPr/>
          <a:lstStyle>
            <a:lvl1pPr>
              <a:defRPr/>
            </a:lvl1pPr>
          </a:lstStyle>
          <a:p>
            <a:fld id="{C5E9F792-96AE-401F-A83A-B9A24831661B}" type="slidenum">
              <a:rPr lang="de-DE"/>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lvl1pPr>
              <a:defRPr/>
            </a:lvl1pPr>
          </a:lstStyle>
          <a:p>
            <a:endParaRPr lang="de-DE"/>
          </a:p>
        </p:txBody>
      </p:sp>
      <p:sp>
        <p:nvSpPr>
          <p:cNvPr id="8" name="7 - Θέση υποσέλιδου"/>
          <p:cNvSpPr>
            <a:spLocks noGrp="1"/>
          </p:cNvSpPr>
          <p:nvPr>
            <p:ph type="ftr" sz="quarter" idx="11"/>
          </p:nvPr>
        </p:nvSpPr>
        <p:spPr/>
        <p:txBody>
          <a:bodyPr/>
          <a:lstStyle>
            <a:lvl1pPr>
              <a:defRPr/>
            </a:lvl1pPr>
          </a:lstStyle>
          <a:p>
            <a:endParaRPr lang="de-DE"/>
          </a:p>
        </p:txBody>
      </p:sp>
      <p:sp>
        <p:nvSpPr>
          <p:cNvPr id="9" name="8 - Θέση αριθμού διαφάνειας"/>
          <p:cNvSpPr>
            <a:spLocks noGrp="1"/>
          </p:cNvSpPr>
          <p:nvPr>
            <p:ph type="sldNum" sz="quarter" idx="12"/>
          </p:nvPr>
        </p:nvSpPr>
        <p:spPr/>
        <p:txBody>
          <a:bodyPr/>
          <a:lstStyle>
            <a:lvl1pPr>
              <a:defRPr/>
            </a:lvl1pPr>
          </a:lstStyle>
          <a:p>
            <a:fld id="{D10213FB-7294-4727-8763-54EFF288C2D4}" type="slidenum">
              <a:rPr lang="de-DE"/>
              <a:pPr/>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lvl1pPr>
              <a:defRPr/>
            </a:lvl1pPr>
          </a:lstStyle>
          <a:p>
            <a:endParaRPr lang="de-DE"/>
          </a:p>
        </p:txBody>
      </p:sp>
      <p:sp>
        <p:nvSpPr>
          <p:cNvPr id="4" name="3 - Θέση υποσέλιδου"/>
          <p:cNvSpPr>
            <a:spLocks noGrp="1"/>
          </p:cNvSpPr>
          <p:nvPr>
            <p:ph type="ftr" sz="quarter" idx="11"/>
          </p:nvPr>
        </p:nvSpPr>
        <p:spPr/>
        <p:txBody>
          <a:bodyPr/>
          <a:lstStyle>
            <a:lvl1pPr>
              <a:defRPr/>
            </a:lvl1pPr>
          </a:lstStyle>
          <a:p>
            <a:endParaRPr lang="de-DE"/>
          </a:p>
        </p:txBody>
      </p:sp>
      <p:sp>
        <p:nvSpPr>
          <p:cNvPr id="5" name="4 - Θέση αριθμού διαφάνειας"/>
          <p:cNvSpPr>
            <a:spLocks noGrp="1"/>
          </p:cNvSpPr>
          <p:nvPr>
            <p:ph type="sldNum" sz="quarter" idx="12"/>
          </p:nvPr>
        </p:nvSpPr>
        <p:spPr/>
        <p:txBody>
          <a:bodyPr/>
          <a:lstStyle>
            <a:lvl1pPr>
              <a:defRPr/>
            </a:lvl1pPr>
          </a:lstStyle>
          <a:p>
            <a:fld id="{76DF8274-6A07-417C-95AA-3D4B97D6178E}" type="slidenum">
              <a:rPr lang="de-DE"/>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endParaRPr lang="de-DE"/>
          </a:p>
        </p:txBody>
      </p:sp>
      <p:sp>
        <p:nvSpPr>
          <p:cNvPr id="3" name="2 - Θέση υποσέλιδου"/>
          <p:cNvSpPr>
            <a:spLocks noGrp="1"/>
          </p:cNvSpPr>
          <p:nvPr>
            <p:ph type="ftr" sz="quarter" idx="11"/>
          </p:nvPr>
        </p:nvSpPr>
        <p:spPr/>
        <p:txBody>
          <a:bodyPr/>
          <a:lstStyle>
            <a:lvl1pPr>
              <a:defRPr/>
            </a:lvl1pPr>
          </a:lstStyle>
          <a:p>
            <a:endParaRPr lang="de-DE"/>
          </a:p>
        </p:txBody>
      </p:sp>
      <p:sp>
        <p:nvSpPr>
          <p:cNvPr id="4" name="3 - Θέση αριθμού διαφάνειας"/>
          <p:cNvSpPr>
            <a:spLocks noGrp="1"/>
          </p:cNvSpPr>
          <p:nvPr>
            <p:ph type="sldNum" sz="quarter" idx="12"/>
          </p:nvPr>
        </p:nvSpPr>
        <p:spPr/>
        <p:txBody>
          <a:bodyPr/>
          <a:lstStyle>
            <a:lvl1pPr>
              <a:defRPr/>
            </a:lvl1pPr>
          </a:lstStyle>
          <a:p>
            <a:fld id="{6D71F816-9AFA-437D-99F4-2CEEECE1D2BC}" type="slidenum">
              <a:rPr lang="de-DE"/>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de-DE"/>
          </a:p>
        </p:txBody>
      </p:sp>
      <p:sp>
        <p:nvSpPr>
          <p:cNvPr id="6" name="5 - Θέση υποσέλιδου"/>
          <p:cNvSpPr>
            <a:spLocks noGrp="1"/>
          </p:cNvSpPr>
          <p:nvPr>
            <p:ph type="ftr" sz="quarter" idx="11"/>
          </p:nvPr>
        </p:nvSpPr>
        <p:spPr/>
        <p:txBody>
          <a:bodyPr/>
          <a:lstStyle>
            <a:lvl1pPr>
              <a:defRPr/>
            </a:lvl1pPr>
          </a:lstStyle>
          <a:p>
            <a:endParaRPr lang="de-DE"/>
          </a:p>
        </p:txBody>
      </p:sp>
      <p:sp>
        <p:nvSpPr>
          <p:cNvPr id="7" name="6 - Θέση αριθμού διαφάνειας"/>
          <p:cNvSpPr>
            <a:spLocks noGrp="1"/>
          </p:cNvSpPr>
          <p:nvPr>
            <p:ph type="sldNum" sz="quarter" idx="12"/>
          </p:nvPr>
        </p:nvSpPr>
        <p:spPr/>
        <p:txBody>
          <a:bodyPr/>
          <a:lstStyle>
            <a:lvl1pPr>
              <a:defRPr/>
            </a:lvl1pPr>
          </a:lstStyle>
          <a:p>
            <a:fld id="{AF8D404D-9E65-476B-B143-C93AEE2FF6AF}" type="slidenum">
              <a:rPr lang="de-DE"/>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de-DE"/>
          </a:p>
        </p:txBody>
      </p:sp>
      <p:sp>
        <p:nvSpPr>
          <p:cNvPr id="6" name="5 - Θέση υποσέλιδου"/>
          <p:cNvSpPr>
            <a:spLocks noGrp="1"/>
          </p:cNvSpPr>
          <p:nvPr>
            <p:ph type="ftr" sz="quarter" idx="11"/>
          </p:nvPr>
        </p:nvSpPr>
        <p:spPr/>
        <p:txBody>
          <a:bodyPr/>
          <a:lstStyle>
            <a:lvl1pPr>
              <a:defRPr/>
            </a:lvl1pPr>
          </a:lstStyle>
          <a:p>
            <a:endParaRPr lang="de-DE"/>
          </a:p>
        </p:txBody>
      </p:sp>
      <p:sp>
        <p:nvSpPr>
          <p:cNvPr id="7" name="6 - Θέση αριθμού διαφάνειας"/>
          <p:cNvSpPr>
            <a:spLocks noGrp="1"/>
          </p:cNvSpPr>
          <p:nvPr>
            <p:ph type="sldNum" sz="quarter" idx="12"/>
          </p:nvPr>
        </p:nvSpPr>
        <p:spPr/>
        <p:txBody>
          <a:bodyPr/>
          <a:lstStyle>
            <a:lvl1pPr>
              <a:defRPr/>
            </a:lvl1pPr>
          </a:lstStyle>
          <a:p>
            <a:fld id="{AC1A85D8-74F3-46ED-974C-18FD4B20DF44}" type="slidenum">
              <a:rPr lang="de-DE"/>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7890" name="Group 2"/>
          <p:cNvGrpSpPr>
            <a:grpSpLocks/>
          </p:cNvGrpSpPr>
          <p:nvPr/>
        </p:nvGrpSpPr>
        <p:grpSpPr bwMode="auto">
          <a:xfrm>
            <a:off x="0" y="0"/>
            <a:ext cx="7620000" cy="6858000"/>
            <a:chOff x="0" y="0"/>
            <a:chExt cx="4800" cy="4320"/>
          </a:xfrm>
        </p:grpSpPr>
        <p:grpSp>
          <p:nvGrpSpPr>
            <p:cNvPr id="37891" name="Group 3"/>
            <p:cNvGrpSpPr>
              <a:grpSpLocks/>
            </p:cNvGrpSpPr>
            <p:nvPr userDrawn="1"/>
          </p:nvGrpSpPr>
          <p:grpSpPr bwMode="auto">
            <a:xfrm>
              <a:off x="0" y="0"/>
              <a:ext cx="2016" cy="4320"/>
              <a:chOff x="0" y="0"/>
              <a:chExt cx="2016" cy="4320"/>
            </a:xfrm>
          </p:grpSpPr>
          <p:sp>
            <p:nvSpPr>
              <p:cNvPr id="37892"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endParaRPr lang="el-GR"/>
              </a:p>
            </p:txBody>
          </p:sp>
          <p:sp>
            <p:nvSpPr>
              <p:cNvPr id="37893"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endParaRPr lang="el-GR"/>
              </a:p>
            </p:txBody>
          </p:sp>
        </p:grpSp>
        <p:grpSp>
          <p:nvGrpSpPr>
            <p:cNvPr id="37894" name="Group 6"/>
            <p:cNvGrpSpPr>
              <a:grpSpLocks/>
            </p:cNvGrpSpPr>
            <p:nvPr/>
          </p:nvGrpSpPr>
          <p:grpSpPr bwMode="auto">
            <a:xfrm>
              <a:off x="144" y="1248"/>
              <a:ext cx="4656" cy="201"/>
              <a:chOff x="144" y="1248"/>
              <a:chExt cx="4656" cy="201"/>
            </a:xfrm>
          </p:grpSpPr>
          <p:sp>
            <p:nvSpPr>
              <p:cNvPr id="37895"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endParaRPr lang="el-GR"/>
              </a:p>
            </p:txBody>
          </p:sp>
          <p:sp>
            <p:nvSpPr>
              <p:cNvPr id="37896"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endParaRPr lang="el-GR"/>
              </a:p>
            </p:txBody>
          </p:sp>
        </p:grpSp>
      </p:grpSp>
      <p:sp>
        <p:nvSpPr>
          <p:cNvPr id="37897"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a:effectLst/>
        </p:spPr>
        <p:txBody>
          <a:bodyPr vert="horz" wrap="square" lIns="91440" tIns="45720" rIns="91440" bIns="45720" numCol="1" anchor="b" anchorCtr="0" compatLnSpc="1">
            <a:prstTxWarp prst="textNoShape">
              <a:avLst/>
            </a:prstTxWarp>
          </a:bodyPr>
          <a:lstStyle/>
          <a:p>
            <a:pPr lvl="0"/>
            <a:r>
              <a:rPr lang="de-DE" smtClean="0"/>
              <a:t>Titelmasterformat durch Klicken bearbeiten</a:t>
            </a:r>
          </a:p>
        </p:txBody>
      </p:sp>
      <p:sp>
        <p:nvSpPr>
          <p:cNvPr id="37898"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7899" name="Rectangle 11"/>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endParaRPr lang="de-DE"/>
          </a:p>
        </p:txBody>
      </p:sp>
      <p:sp>
        <p:nvSpPr>
          <p:cNvPr id="37900" name="Rectangle 12"/>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endParaRPr lang="de-DE"/>
          </a:p>
        </p:txBody>
      </p:sp>
      <p:sp>
        <p:nvSpPr>
          <p:cNvPr id="37901"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defRPr sz="2600" b="1">
                <a:solidFill>
                  <a:schemeClr val="bg1"/>
                </a:solidFill>
              </a:defRPr>
            </a:lvl1pPr>
          </a:lstStyle>
          <a:p>
            <a:fld id="{3E9A5D09-780C-4771-88CD-445495AAD7D6}" type="slidenum">
              <a:rPr lang="de-DE"/>
              <a:pPr/>
              <a:t>‹#›</a:t>
            </a:fld>
            <a:endParaRPr lang="de-DE"/>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fontAlgn="base">
        <a:lnSpc>
          <a:spcPct val="90000"/>
        </a:lnSpc>
        <a:spcBef>
          <a:spcPct val="0"/>
        </a:spcBef>
        <a:spcAft>
          <a:spcPct val="0"/>
        </a:spcAft>
        <a:defRPr sz="3600" b="1">
          <a:solidFill>
            <a:schemeClr val="tx2"/>
          </a:solidFill>
          <a:latin typeface="+mj-lt"/>
          <a:ea typeface="+mj-ea"/>
          <a:cs typeface="+mj-cs"/>
        </a:defRPr>
      </a:lvl1pPr>
      <a:lvl2pPr algn="l" rtl="0" fontAlgn="base">
        <a:lnSpc>
          <a:spcPct val="90000"/>
        </a:lnSpc>
        <a:spcBef>
          <a:spcPct val="0"/>
        </a:spcBef>
        <a:spcAft>
          <a:spcPct val="0"/>
        </a:spcAft>
        <a:defRPr sz="3600" b="1">
          <a:solidFill>
            <a:schemeClr val="tx2"/>
          </a:solidFill>
          <a:latin typeface="Arial" charset="0"/>
        </a:defRPr>
      </a:lvl2pPr>
      <a:lvl3pPr algn="l" rtl="0" fontAlgn="base">
        <a:lnSpc>
          <a:spcPct val="90000"/>
        </a:lnSpc>
        <a:spcBef>
          <a:spcPct val="0"/>
        </a:spcBef>
        <a:spcAft>
          <a:spcPct val="0"/>
        </a:spcAft>
        <a:defRPr sz="3600" b="1">
          <a:solidFill>
            <a:schemeClr val="tx2"/>
          </a:solidFill>
          <a:latin typeface="Arial" charset="0"/>
        </a:defRPr>
      </a:lvl3pPr>
      <a:lvl4pPr algn="l" rtl="0" fontAlgn="base">
        <a:lnSpc>
          <a:spcPct val="90000"/>
        </a:lnSpc>
        <a:spcBef>
          <a:spcPct val="0"/>
        </a:spcBef>
        <a:spcAft>
          <a:spcPct val="0"/>
        </a:spcAft>
        <a:defRPr sz="3600" b="1">
          <a:solidFill>
            <a:schemeClr val="tx2"/>
          </a:solidFill>
          <a:latin typeface="Arial" charset="0"/>
        </a:defRPr>
      </a:lvl4pPr>
      <a:lvl5pPr algn="l" rtl="0" fontAlgn="base">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fontAlgn="base">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fontAlgn="base">
        <a:spcBef>
          <a:spcPct val="20000"/>
        </a:spcBef>
        <a:spcAft>
          <a:spcPct val="0"/>
        </a:spcAft>
        <a:buClr>
          <a:schemeClr val="tx1"/>
        </a:buClr>
        <a:buSzPct val="75000"/>
        <a:buChar char="–"/>
        <a:defRPr sz="2400">
          <a:solidFill>
            <a:schemeClr val="tx1"/>
          </a:solidFill>
          <a:latin typeface="+mn-lt"/>
        </a:defRPr>
      </a:lvl2pPr>
      <a:lvl3pPr marL="11430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fontAlgn="base">
        <a:spcBef>
          <a:spcPct val="20000"/>
        </a:spcBef>
        <a:spcAft>
          <a:spcPct val="0"/>
        </a:spcAft>
        <a:buClr>
          <a:schemeClr val="tx1"/>
        </a:buClr>
        <a:buSzPct val="80000"/>
        <a:buChar char="–"/>
        <a:defRPr>
          <a:solidFill>
            <a:schemeClr val="tx1"/>
          </a:solidFill>
          <a:latin typeface="+mn-lt"/>
        </a:defRPr>
      </a:lvl4pPr>
      <a:lvl5pPr marL="20574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p:cNvSpPr>
            <a:spLocks noGrp="1" noChangeArrowheads="1"/>
          </p:cNvSpPr>
          <p:nvPr>
            <p:ph type="ctrTitle"/>
          </p:nvPr>
        </p:nvSpPr>
        <p:spPr>
          <a:xfrm>
            <a:off x="642910" y="1000108"/>
            <a:ext cx="8229600" cy="1905000"/>
          </a:xfrm>
        </p:spPr>
        <p:txBody>
          <a:bodyPr/>
          <a:lstStyle/>
          <a:p>
            <a:r>
              <a:rPr lang="en-GB" sz="2200" dirty="0" smtClean="0"/>
              <a:t>«</a:t>
            </a:r>
            <a:r>
              <a:rPr lang="de-DE" sz="2200" dirty="0" smtClean="0"/>
              <a:t>Das neue Gesicht des Tourismus </a:t>
            </a:r>
            <a:r>
              <a:rPr lang="en-GB" sz="2200" dirty="0" smtClean="0"/>
              <a:t>- </a:t>
            </a:r>
            <a:r>
              <a:rPr lang="de-DE" sz="2200" dirty="0" smtClean="0"/>
              <a:t>Griechenland ist anders</a:t>
            </a:r>
            <a:r>
              <a:rPr lang="en-GB" sz="2200" dirty="0" smtClean="0"/>
              <a:t>»</a:t>
            </a:r>
            <a:r>
              <a:rPr lang="el-GR" sz="2200" dirty="0" smtClean="0"/>
              <a:t/>
            </a:r>
            <a:br>
              <a:rPr lang="el-GR" sz="2200" dirty="0" smtClean="0"/>
            </a:br>
            <a:r>
              <a:rPr lang="el-GR" sz="2200" dirty="0" smtClean="0"/>
              <a:t>«</a:t>
            </a:r>
            <a:r>
              <a:rPr lang="el-GR" sz="2200" dirty="0" smtClean="0"/>
              <a:t>Το νέο πρόσωπο του Τουρισμού - </a:t>
            </a:r>
            <a:r>
              <a:rPr lang="de-DE" sz="2200" dirty="0" smtClean="0"/>
              <a:t>H </a:t>
            </a:r>
            <a:r>
              <a:rPr lang="de-DE" sz="2200" dirty="0" err="1" smtClean="0"/>
              <a:t>άλλη</a:t>
            </a:r>
            <a:r>
              <a:rPr lang="de-DE" sz="2200" dirty="0" smtClean="0"/>
              <a:t> </a:t>
            </a:r>
            <a:r>
              <a:rPr lang="de-DE" sz="2200" dirty="0" err="1" smtClean="0"/>
              <a:t>Ελλάδα</a:t>
            </a:r>
            <a:r>
              <a:rPr lang="el-GR" sz="2200" dirty="0" smtClean="0"/>
              <a:t>»</a:t>
            </a:r>
            <a:r>
              <a:rPr lang="el-GR" sz="2000" dirty="0" smtClean="0"/>
              <a:t/>
            </a:r>
            <a:br>
              <a:rPr lang="el-GR" sz="2000" dirty="0" smtClean="0"/>
            </a:br>
            <a:r>
              <a:rPr lang="el-GR" sz="2000" dirty="0" smtClean="0"/>
              <a:t> </a:t>
            </a:r>
            <a:br>
              <a:rPr lang="el-GR" sz="2000" dirty="0" smtClean="0"/>
            </a:br>
            <a:r>
              <a:rPr lang="de-DE" sz="2000" dirty="0" smtClean="0"/>
              <a:t>29 – 30 Mai 2012</a:t>
            </a:r>
            <a:r>
              <a:rPr lang="el-GR" sz="2000" dirty="0" smtClean="0"/>
              <a:t/>
            </a:r>
            <a:br>
              <a:rPr lang="el-GR" sz="2000" dirty="0" smtClean="0"/>
            </a:br>
            <a:r>
              <a:rPr lang="en-US" sz="2000" dirty="0" smtClean="0"/>
              <a:t>29. – 30. </a:t>
            </a:r>
            <a:r>
              <a:rPr lang="el-GR" sz="2000" dirty="0" smtClean="0"/>
              <a:t>ΜΑΪΟΥ </a:t>
            </a:r>
            <a:r>
              <a:rPr lang="en-US" sz="2000" dirty="0" smtClean="0"/>
              <a:t>2012</a:t>
            </a:r>
            <a:endParaRPr lang="el-GR" sz="2000" dirty="0"/>
          </a:p>
        </p:txBody>
      </p:sp>
      <p:sp>
        <p:nvSpPr>
          <p:cNvPr id="5" name="AutoShape 2"/>
          <p:cNvSpPr txBox="1">
            <a:spLocks noChangeArrowheads="1"/>
          </p:cNvSpPr>
          <p:nvPr/>
        </p:nvSpPr>
        <p:spPr bwMode="auto">
          <a:xfrm>
            <a:off x="0" y="3571876"/>
            <a:ext cx="8229600" cy="1285884"/>
          </a:xfrm>
          <a:prstGeom prst="roundRect">
            <a:avLst>
              <a:gd name="adj" fmla="val 50000"/>
            </a:avLst>
          </a:prstGeom>
          <a:noFill/>
          <a:ln w="9525">
            <a:noFill/>
            <a:round/>
            <a:headEnd/>
            <a:tailEnd/>
          </a:ln>
          <a:effectLst/>
        </p:spPr>
        <p:txBody>
          <a:bodyPr vert="horz" wrap="square" lIns="91440" tIns="45720" rIns="91440" bIns="45720" numCol="1" anchor="ctr" anchorCtr="0" compatLnSpc="1">
            <a:prstTxWarp prst="textNoShape">
              <a:avLst/>
            </a:prstTxWarp>
          </a:bodyPr>
          <a:lstStyle/>
          <a:p>
            <a:pPr lvl="0">
              <a:lnSpc>
                <a:spcPct val="90000"/>
              </a:lnSpc>
            </a:pPr>
            <a:r>
              <a:rPr kumimoji="0" lang="en-US" sz="2000" b="1" i="0" u="none" strike="noStrike" kern="0" cap="none" spc="0" normalizeH="0" baseline="0" noProof="0" dirty="0" smtClean="0">
                <a:ln>
                  <a:noFill/>
                </a:ln>
                <a:solidFill>
                  <a:schemeClr val="tx1"/>
                </a:solidFill>
                <a:effectLst/>
                <a:uLnTx/>
                <a:uFillTx/>
                <a:latin typeface="+mj-lt"/>
                <a:ea typeface="+mj-ea"/>
                <a:cs typeface="+mj-cs"/>
              </a:rPr>
              <a:t>Gabriela</a:t>
            </a:r>
            <a:r>
              <a:rPr kumimoji="0" lang="en-US" sz="2000" b="1" i="0" u="none" strike="noStrike" kern="0" cap="none" spc="0" normalizeH="0" noProof="0" dirty="0" smtClean="0">
                <a:ln>
                  <a:noFill/>
                </a:ln>
                <a:solidFill>
                  <a:schemeClr val="tx1"/>
                </a:solidFill>
                <a:effectLst/>
                <a:uLnTx/>
                <a:uFillTx/>
                <a:latin typeface="+mj-lt"/>
                <a:ea typeface="+mj-ea"/>
                <a:cs typeface="+mj-cs"/>
              </a:rPr>
              <a:t> </a:t>
            </a:r>
            <a:r>
              <a:rPr kumimoji="0" lang="en-US" sz="2000" b="1" i="0" u="none" strike="noStrike" kern="0" cap="none" spc="0" normalizeH="0" noProof="0" dirty="0" err="1" smtClean="0">
                <a:ln>
                  <a:noFill/>
                </a:ln>
                <a:solidFill>
                  <a:schemeClr val="tx1"/>
                </a:solidFill>
                <a:effectLst/>
                <a:uLnTx/>
                <a:uFillTx/>
                <a:latin typeface="+mj-lt"/>
                <a:ea typeface="+mj-ea"/>
                <a:cs typeface="+mj-cs"/>
              </a:rPr>
              <a:t>Scheiner</a:t>
            </a:r>
            <a:endParaRPr kumimoji="0" lang="el-GR" sz="2000" b="1" i="0" u="none" strike="noStrike" kern="0" cap="none" spc="0" normalizeH="0" noProof="0" dirty="0" smtClean="0">
              <a:ln>
                <a:noFill/>
              </a:ln>
              <a:solidFill>
                <a:schemeClr val="tx1"/>
              </a:solidFill>
              <a:effectLst/>
              <a:uLnTx/>
              <a:uFillTx/>
              <a:latin typeface="+mj-lt"/>
              <a:ea typeface="+mj-ea"/>
              <a:cs typeface="+mj-cs"/>
            </a:endParaRPr>
          </a:p>
          <a:p>
            <a:pPr lvl="0"/>
            <a:r>
              <a:rPr lang="de-DE" dirty="0" smtClean="0"/>
              <a:t>Mitglied </a:t>
            </a:r>
            <a:r>
              <a:rPr lang="de-DE" dirty="0" smtClean="0"/>
              <a:t>des Tourismusausschusses der Gemeinde </a:t>
            </a:r>
            <a:r>
              <a:rPr lang="de-DE" dirty="0" err="1" smtClean="0"/>
              <a:t>Prespes</a:t>
            </a:r>
            <a:r>
              <a:rPr kumimoji="0" lang="en-US" b="1" u="none" strike="noStrike" kern="0" cap="none" spc="0" normalizeH="0" noProof="0" dirty="0" smtClean="0">
                <a:ln>
                  <a:noFill/>
                </a:ln>
                <a:solidFill>
                  <a:schemeClr val="tx1"/>
                </a:solidFill>
                <a:effectLst/>
                <a:uLnTx/>
                <a:uFillTx/>
                <a:latin typeface="+mj-lt"/>
                <a:ea typeface="+mj-ea"/>
                <a:cs typeface="+mj-cs"/>
              </a:rPr>
              <a:t/>
            </a:r>
            <a:br>
              <a:rPr kumimoji="0" lang="en-US" b="1" u="none" strike="noStrike" kern="0" cap="none" spc="0" normalizeH="0" noProof="0" dirty="0" smtClean="0">
                <a:ln>
                  <a:noFill/>
                </a:ln>
                <a:solidFill>
                  <a:schemeClr val="tx1"/>
                </a:solidFill>
                <a:effectLst/>
                <a:uLnTx/>
                <a:uFillTx/>
                <a:latin typeface="+mj-lt"/>
                <a:ea typeface="+mj-ea"/>
                <a:cs typeface="+mj-cs"/>
              </a:rPr>
            </a:br>
            <a:r>
              <a:rPr lang="de-DE" dirty="0" err="1" smtClean="0"/>
              <a:t>Μέλος</a:t>
            </a:r>
            <a:r>
              <a:rPr lang="de-DE" dirty="0" smtClean="0"/>
              <a:t> </a:t>
            </a:r>
            <a:r>
              <a:rPr lang="de-DE" dirty="0" err="1" smtClean="0"/>
              <a:t>της</a:t>
            </a:r>
            <a:r>
              <a:rPr lang="de-DE" dirty="0" smtClean="0"/>
              <a:t> </a:t>
            </a:r>
            <a:r>
              <a:rPr lang="de-DE" dirty="0" err="1" smtClean="0"/>
              <a:t>Επιτροπής</a:t>
            </a:r>
            <a:r>
              <a:rPr lang="de-DE" dirty="0" smtClean="0"/>
              <a:t> </a:t>
            </a:r>
            <a:r>
              <a:rPr lang="de-DE" dirty="0" err="1" smtClean="0"/>
              <a:t>Τουρισμού</a:t>
            </a:r>
            <a:r>
              <a:rPr lang="de-DE" dirty="0" smtClean="0"/>
              <a:t> </a:t>
            </a:r>
            <a:r>
              <a:rPr lang="de-DE" dirty="0" err="1" smtClean="0"/>
              <a:t>Κοινότητας</a:t>
            </a:r>
            <a:r>
              <a:rPr lang="de-DE" dirty="0" smtClean="0"/>
              <a:t> </a:t>
            </a:r>
            <a:r>
              <a:rPr lang="de-DE" dirty="0" err="1" smtClean="0"/>
              <a:t>Πρεσπών</a:t>
            </a:r>
            <a:endParaRPr kumimoji="0" lang="el-GR" b="1" u="none" strike="noStrike" kern="0" cap="none" spc="0" normalizeH="0" baseline="0" noProof="0" dirty="0">
              <a:ln>
                <a:noFill/>
              </a:ln>
              <a:solidFill>
                <a:schemeClr val="tx1"/>
              </a:solidFill>
              <a:effectLst/>
              <a:uLnTx/>
              <a:uFillTx/>
              <a:latin typeface="+mj-lt"/>
              <a:ea typeface="+mj-ea"/>
              <a:cs typeface="+mj-cs"/>
            </a:endParaRPr>
          </a:p>
        </p:txBody>
      </p:sp>
      <p:pic>
        <p:nvPicPr>
          <p:cNvPr id="6" name="Picture 4" descr="1 Agios Achilleios.JPG"/>
          <p:cNvPicPr>
            <a:picLocks noChangeAspect="1"/>
          </p:cNvPicPr>
          <p:nvPr/>
        </p:nvPicPr>
        <p:blipFill>
          <a:blip r:embed="rId2" cstate="print"/>
          <a:stretch>
            <a:fillRect/>
          </a:stretch>
        </p:blipFill>
        <p:spPr>
          <a:xfrm>
            <a:off x="7080849" y="5428824"/>
            <a:ext cx="2021169" cy="1429200"/>
          </a:xfrm>
          <a:prstGeom prst="rect">
            <a:avLst/>
          </a:prstGeom>
        </p:spPr>
      </p:pic>
      <p:pic>
        <p:nvPicPr>
          <p:cNvPr id="7" name="Picture 5" descr="2 Agios Germanos.JPG"/>
          <p:cNvPicPr>
            <a:picLocks noChangeAspect="1"/>
          </p:cNvPicPr>
          <p:nvPr/>
        </p:nvPicPr>
        <p:blipFill>
          <a:blip r:embed="rId3" cstate="print"/>
          <a:stretch>
            <a:fillRect/>
          </a:stretch>
        </p:blipFill>
        <p:spPr>
          <a:xfrm>
            <a:off x="5000628" y="5428800"/>
            <a:ext cx="2021170" cy="1429200"/>
          </a:xfrm>
          <a:prstGeom prst="rect">
            <a:avLst/>
          </a:prstGeom>
        </p:spPr>
      </p:pic>
      <p:pic>
        <p:nvPicPr>
          <p:cNvPr id="73730" name="Picture 2" descr="C:\Documents and Settings\gabriela\Τα έγγραφά μου\promotion\photos\selection\volunteers1.JPG"/>
          <p:cNvPicPr>
            <a:picLocks noChangeAspect="1" noChangeArrowheads="1"/>
          </p:cNvPicPr>
          <p:nvPr/>
        </p:nvPicPr>
        <p:blipFill>
          <a:blip r:embed="rId4" cstate="print"/>
          <a:srcRect/>
          <a:stretch>
            <a:fillRect/>
          </a:stretch>
        </p:blipFill>
        <p:spPr bwMode="auto">
          <a:xfrm>
            <a:off x="3000364" y="5429240"/>
            <a:ext cx="1905013" cy="1428760"/>
          </a:xfrm>
          <a:prstGeom prst="rect">
            <a:avLst/>
          </a:prstGeom>
          <a:noFill/>
        </p:spPr>
      </p:pic>
      <p:pic>
        <p:nvPicPr>
          <p:cNvPr id="73732" name="Picture 4" descr="C:\Documents and Settings\gabriela\Επιφάνεια εργασίας\Action1_2008_beach_A4_low.JPG"/>
          <p:cNvPicPr>
            <a:picLocks noChangeAspect="1" noChangeArrowheads="1"/>
          </p:cNvPicPr>
          <p:nvPr/>
        </p:nvPicPr>
        <p:blipFill>
          <a:blip r:embed="rId5" cstate="print"/>
          <a:srcRect/>
          <a:stretch>
            <a:fillRect/>
          </a:stretch>
        </p:blipFill>
        <p:spPr bwMode="auto">
          <a:xfrm>
            <a:off x="-32" y="4825999"/>
            <a:ext cx="2874330" cy="203200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C:\Documents and Settings\gabriela\Τα έγγραφά μου\Ληφθέντα αρχεία\DSCN6629_carp_29Oct2010_VasoPapadopoulou.JPG"/>
          <p:cNvPicPr>
            <a:picLocks noChangeAspect="1" noChangeArrowheads="1"/>
          </p:cNvPicPr>
          <p:nvPr/>
        </p:nvPicPr>
        <p:blipFill>
          <a:blip r:embed="rId2" cstate="print"/>
          <a:srcRect/>
          <a:stretch>
            <a:fillRect/>
          </a:stretch>
        </p:blipFill>
        <p:spPr bwMode="auto">
          <a:xfrm>
            <a:off x="2428860" y="3929066"/>
            <a:ext cx="2025635" cy="2700847"/>
          </a:xfrm>
          <a:prstGeom prst="rect">
            <a:avLst/>
          </a:prstGeom>
          <a:noFill/>
        </p:spPr>
      </p:pic>
      <p:sp>
        <p:nvSpPr>
          <p:cNvPr id="60418" name="Text Box 2"/>
          <p:cNvSpPr txBox="1">
            <a:spLocks noChangeArrowheads="1"/>
          </p:cNvSpPr>
          <p:nvPr/>
        </p:nvSpPr>
        <p:spPr bwMode="auto">
          <a:xfrm>
            <a:off x="1066800" y="1219200"/>
            <a:ext cx="7681664" cy="707886"/>
          </a:xfrm>
          <a:prstGeom prst="rect">
            <a:avLst/>
          </a:prstGeom>
          <a:noFill/>
          <a:ln w="9525">
            <a:noFill/>
            <a:miter lim="800000"/>
            <a:headEnd/>
            <a:tailEnd/>
          </a:ln>
          <a:effectLst/>
        </p:spPr>
        <p:txBody>
          <a:bodyPr wrap="square">
            <a:spAutoFit/>
          </a:bodyPr>
          <a:lstStyle/>
          <a:p>
            <a:pPr>
              <a:spcBef>
                <a:spcPct val="50000"/>
              </a:spcBef>
            </a:pPr>
            <a:r>
              <a:rPr lang="el-GR" sz="4000" b="1" dirty="0" smtClean="0">
                <a:cs typeface="Times New Roman" pitchFamily="18" charset="0"/>
              </a:rPr>
              <a:t>Ανθρώπινες Δραστηριότητες</a:t>
            </a:r>
            <a:r>
              <a:rPr lang="it-IT" sz="3600" b="1" dirty="0" smtClean="0"/>
              <a:t> </a:t>
            </a:r>
            <a:endParaRPr lang="it-IT" sz="3600" b="1" dirty="0"/>
          </a:p>
        </p:txBody>
      </p:sp>
      <p:sp>
        <p:nvSpPr>
          <p:cNvPr id="60419" name="Text Box 3"/>
          <p:cNvSpPr txBox="1">
            <a:spLocks noChangeArrowheads="1"/>
          </p:cNvSpPr>
          <p:nvPr/>
        </p:nvSpPr>
        <p:spPr bwMode="auto">
          <a:xfrm>
            <a:off x="4500562" y="2571744"/>
            <a:ext cx="4643438" cy="3785652"/>
          </a:xfrm>
          <a:prstGeom prst="rect">
            <a:avLst/>
          </a:prstGeom>
          <a:noFill/>
          <a:ln w="9525">
            <a:noFill/>
            <a:miter lim="800000"/>
            <a:headEnd/>
            <a:tailEnd/>
          </a:ln>
          <a:effectLst/>
        </p:spPr>
        <p:txBody>
          <a:bodyPr wrap="square">
            <a:spAutoFit/>
          </a:bodyPr>
          <a:lstStyle/>
          <a:p>
            <a:r>
              <a:rPr lang="el-GR" sz="2400" dirty="0" smtClean="0"/>
              <a:t>η γεωργία, η κτηνοτροφία και η αλιεία, η δασοπονία, ο τουρισμός</a:t>
            </a:r>
          </a:p>
          <a:p>
            <a:r>
              <a:rPr lang="el-GR" sz="2400" dirty="0" smtClean="0"/>
              <a:t>μια περιοχή όπου φαίνεται ότι όλες αυτές οι ασχολίες πρέπει να συνεχίσουν να υπάρχουν και να μην εξαρτάται λη περιοχή από μια και μόνο πηγή εισοδήματος (π.χ. μόνο </a:t>
            </a:r>
            <a:r>
              <a:rPr lang="el-GR" sz="2400" dirty="0" err="1" smtClean="0"/>
              <a:t>φασολο</a:t>
            </a:r>
            <a:r>
              <a:rPr lang="el-GR" sz="2400" dirty="0" smtClean="0"/>
              <a:t>-καλλιέργεια ή μόνο τουρισμός)</a:t>
            </a:r>
            <a:endParaRPr lang="el-GR" sz="2400" dirty="0"/>
          </a:p>
        </p:txBody>
      </p:sp>
      <p:pic>
        <p:nvPicPr>
          <p:cNvPr id="63489" name="Picture 1" descr="C:\Documents and Settings\gabriela\Τα έγγραφά μου\Ληφθέντα αρχεία\LOW_PEOPLE.JPG"/>
          <p:cNvPicPr>
            <a:picLocks noChangeAspect="1" noChangeArrowheads="1"/>
          </p:cNvPicPr>
          <p:nvPr/>
        </p:nvPicPr>
        <p:blipFill>
          <a:blip r:embed="rId3"/>
          <a:srcRect/>
          <a:stretch>
            <a:fillRect/>
          </a:stretch>
        </p:blipFill>
        <p:spPr bwMode="auto">
          <a:xfrm>
            <a:off x="285720" y="2357430"/>
            <a:ext cx="2779713" cy="2084387"/>
          </a:xfrm>
          <a:prstGeom prst="rect">
            <a:avLst/>
          </a:prstGeom>
          <a:noFill/>
        </p:spPr>
      </p:pic>
      <p:pic>
        <p:nvPicPr>
          <p:cNvPr id="64513" name="Picture 1" descr="C:\Documents and Settings\gabriela\Τα έγγραφά μου\Ληφθέντα αρχεία\harvesting.JPG"/>
          <p:cNvPicPr>
            <a:picLocks noChangeAspect="1" noChangeArrowheads="1"/>
          </p:cNvPicPr>
          <p:nvPr/>
        </p:nvPicPr>
        <p:blipFill>
          <a:blip r:embed="rId4" cstate="print"/>
          <a:srcRect/>
          <a:stretch>
            <a:fillRect/>
          </a:stretch>
        </p:blipFill>
        <p:spPr bwMode="auto">
          <a:xfrm>
            <a:off x="285720" y="4500570"/>
            <a:ext cx="1642598" cy="219082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a:xfrm>
            <a:off x="762000" y="762000"/>
            <a:ext cx="6781800" cy="1143000"/>
          </a:xfrm>
        </p:spPr>
        <p:txBody>
          <a:bodyPr/>
          <a:lstStyle/>
          <a:p>
            <a:r>
              <a:rPr lang="el-GR" dirty="0">
                <a:latin typeface="Verdana" pitchFamily="34" charset="0"/>
                <a:cs typeface="Times New Roman" pitchFamily="18" charset="0"/>
              </a:rPr>
              <a:t>Παράδειγμα</a:t>
            </a:r>
            <a:r>
              <a:rPr lang="de-DE" dirty="0">
                <a:latin typeface="Verdana" pitchFamily="34" charset="0"/>
                <a:cs typeface="Times New Roman" pitchFamily="18" charset="0"/>
              </a:rPr>
              <a:t>– </a:t>
            </a:r>
            <a:r>
              <a:rPr lang="el-GR" dirty="0" smtClean="0">
                <a:latin typeface="Verdana" pitchFamily="34" charset="0"/>
                <a:cs typeface="Times New Roman" pitchFamily="18" charset="0"/>
              </a:rPr>
              <a:t>ΦΟΡΕΙΣ</a:t>
            </a:r>
            <a:endParaRPr lang="de-DE" dirty="0"/>
          </a:p>
        </p:txBody>
      </p:sp>
      <p:sp>
        <p:nvSpPr>
          <p:cNvPr id="8195" name="Rectangle 3"/>
          <p:cNvSpPr>
            <a:spLocks noGrp="1" noChangeArrowheads="1"/>
          </p:cNvSpPr>
          <p:nvPr>
            <p:ph type="body" idx="1"/>
          </p:nvPr>
        </p:nvSpPr>
        <p:spPr>
          <a:xfrm>
            <a:off x="1071538" y="2348880"/>
            <a:ext cx="7572428" cy="4248472"/>
          </a:xfrm>
        </p:spPr>
        <p:txBody>
          <a:bodyPr/>
          <a:lstStyle/>
          <a:p>
            <a:r>
              <a:rPr lang="el-GR" sz="2000" dirty="0" smtClean="0"/>
              <a:t>Δήμος </a:t>
            </a:r>
            <a:r>
              <a:rPr lang="el-GR" sz="2000" dirty="0" err="1" smtClean="0"/>
              <a:t>Πρεσπών</a:t>
            </a:r>
            <a:r>
              <a:rPr lang="el-GR" sz="2000" dirty="0" smtClean="0"/>
              <a:t> (από το 2010 </a:t>
            </a:r>
            <a:r>
              <a:rPr lang="el-GR" sz="2000" dirty="0" err="1" smtClean="0"/>
              <a:t>Καλλικρατικός</a:t>
            </a:r>
            <a:r>
              <a:rPr lang="el-GR" sz="2000" dirty="0" smtClean="0"/>
              <a:t> με τη συνένωση του πρώην Δήμου </a:t>
            </a:r>
            <a:r>
              <a:rPr lang="el-GR" sz="2000" dirty="0" err="1" smtClean="0"/>
              <a:t>Πρεσπών</a:t>
            </a:r>
            <a:r>
              <a:rPr lang="el-GR" sz="2000" dirty="0" smtClean="0"/>
              <a:t> με την πρώην Κοινότητα Κρυσταλλοπηγής)</a:t>
            </a:r>
          </a:p>
          <a:p>
            <a:r>
              <a:rPr lang="el-GR" sz="2000" dirty="0" smtClean="0"/>
              <a:t>Φορέας Διαχείρισης Εθνικού Δρυμού </a:t>
            </a:r>
            <a:r>
              <a:rPr lang="el-GR" sz="2000" dirty="0" err="1" smtClean="0"/>
              <a:t>Πρεσπών</a:t>
            </a:r>
            <a:r>
              <a:rPr lang="el-GR" sz="2000" dirty="0" smtClean="0"/>
              <a:t> (Εθνικό Πάρκο) (2003)</a:t>
            </a:r>
          </a:p>
          <a:p>
            <a:r>
              <a:rPr lang="el-GR" sz="2000" dirty="0" smtClean="0"/>
              <a:t>Εταιρία Προστασίας </a:t>
            </a:r>
            <a:r>
              <a:rPr lang="el-GR" sz="2000" dirty="0" err="1" smtClean="0"/>
              <a:t>Πρεσπών</a:t>
            </a:r>
            <a:r>
              <a:rPr lang="el-GR" sz="2000" dirty="0" smtClean="0"/>
              <a:t> (1991)</a:t>
            </a:r>
          </a:p>
          <a:p>
            <a:r>
              <a:rPr lang="el-GR" sz="2000" dirty="0" smtClean="0"/>
              <a:t>Πολιτιστικό Τρίγωνο </a:t>
            </a:r>
            <a:r>
              <a:rPr lang="el-GR" sz="2000" dirty="0" err="1" smtClean="0"/>
              <a:t>Πρεσπών</a:t>
            </a:r>
            <a:r>
              <a:rPr lang="el-GR" sz="2000" dirty="0" smtClean="0"/>
              <a:t> (2000)</a:t>
            </a:r>
          </a:p>
          <a:p>
            <a:r>
              <a:rPr lang="el-GR" sz="2000" dirty="0" smtClean="0"/>
              <a:t>Συνεταιρισμός </a:t>
            </a:r>
            <a:r>
              <a:rPr lang="el-GR" sz="2000" dirty="0" err="1" smtClean="0"/>
              <a:t>Φασολοπαραγωγών</a:t>
            </a:r>
            <a:r>
              <a:rPr lang="el-GR" sz="2000" dirty="0" smtClean="0"/>
              <a:t> ‘Πελεκάνος’ (2008??)</a:t>
            </a:r>
          </a:p>
          <a:p>
            <a:r>
              <a:rPr lang="el-GR" sz="2000" dirty="0" smtClean="0"/>
              <a:t>Νέος Συνεταιρισμός </a:t>
            </a:r>
            <a:r>
              <a:rPr lang="el-GR" sz="2000" dirty="0" err="1" smtClean="0"/>
              <a:t>Φασολοπαραγωγών</a:t>
            </a:r>
            <a:r>
              <a:rPr lang="el-GR" sz="2000" dirty="0" smtClean="0"/>
              <a:t>  ‘Οι Πρέσπες‘ (2010)</a:t>
            </a:r>
          </a:p>
          <a:p>
            <a:r>
              <a:rPr lang="el-GR" sz="2000" dirty="0" smtClean="0"/>
              <a:t>6 (!!) δασικοί συνεταιρισμοί </a:t>
            </a:r>
            <a:br>
              <a:rPr lang="el-GR" sz="2000" dirty="0" smtClean="0"/>
            </a:br>
            <a:r>
              <a:rPr lang="el-GR" sz="2000" dirty="0" smtClean="0"/>
              <a:t>Πολιτιστικοί και άλλοι Σύλλογοι</a:t>
            </a:r>
            <a:endParaRPr lang="el-GR" sz="2000"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p:cNvSpPr>
            <a:spLocks noGrp="1" noChangeArrowheads="1"/>
          </p:cNvSpPr>
          <p:nvPr>
            <p:ph type="title"/>
          </p:nvPr>
        </p:nvSpPr>
        <p:spPr>
          <a:xfrm>
            <a:off x="762000" y="762000"/>
            <a:ext cx="3886200" cy="1143000"/>
          </a:xfrm>
        </p:spPr>
        <p:txBody>
          <a:bodyPr/>
          <a:lstStyle/>
          <a:p>
            <a:r>
              <a:rPr lang="el-GR" dirty="0" smtClean="0">
                <a:latin typeface="Verdana" pitchFamily="34" charset="0"/>
                <a:cs typeface="Times New Roman" pitchFamily="18" charset="0"/>
              </a:rPr>
              <a:t>ΤΟΥΡΙΣΜΟΣ</a:t>
            </a:r>
            <a:endParaRPr lang="de-DE" dirty="0">
              <a:cs typeface="Times New Roman" pitchFamily="18" charset="0"/>
            </a:endParaRPr>
          </a:p>
        </p:txBody>
      </p:sp>
      <p:sp>
        <p:nvSpPr>
          <p:cNvPr id="3" name="TextBox 2"/>
          <p:cNvSpPr txBox="1"/>
          <p:nvPr/>
        </p:nvSpPr>
        <p:spPr>
          <a:xfrm>
            <a:off x="4572000" y="2333685"/>
            <a:ext cx="4429000" cy="4154984"/>
          </a:xfrm>
          <a:prstGeom prst="rect">
            <a:avLst/>
          </a:prstGeom>
          <a:noFill/>
        </p:spPr>
        <p:txBody>
          <a:bodyPr wrap="square" rtlCol="0">
            <a:spAutoFit/>
          </a:bodyPr>
          <a:lstStyle/>
          <a:p>
            <a:r>
              <a:rPr lang="el-GR" sz="2400" dirty="0" smtClean="0"/>
              <a:t>500 κλίνες</a:t>
            </a:r>
          </a:p>
          <a:p>
            <a:r>
              <a:rPr lang="el-GR" sz="2400" i="1" dirty="0" smtClean="0"/>
              <a:t>Κυρίως σε</a:t>
            </a:r>
            <a:r>
              <a:rPr lang="el-GR" sz="2400" dirty="0" smtClean="0"/>
              <a:t> παραδοσιακούς ξενώνες, 3 ξενοδοχεία, ενοικιαζόμενα δωμάτια, αυτόνομα διαμερίσματα</a:t>
            </a:r>
          </a:p>
          <a:p>
            <a:r>
              <a:rPr lang="el-GR" sz="2400" dirty="0" smtClean="0"/>
              <a:t>35 χώροι εστίασης, καφέ-μπαρ</a:t>
            </a:r>
          </a:p>
          <a:p>
            <a:r>
              <a:rPr lang="el-GR" sz="2400" dirty="0" smtClean="0"/>
              <a:t>1 χιονοδρομικό κέντρο</a:t>
            </a:r>
          </a:p>
          <a:p>
            <a:r>
              <a:rPr lang="el-GR" sz="2400" dirty="0" smtClean="0"/>
              <a:t>1 νεοσύστατο τουριστικό γραφείο</a:t>
            </a:r>
          </a:p>
          <a:p>
            <a:r>
              <a:rPr lang="el-GR" sz="2400" dirty="0" smtClean="0"/>
              <a:t>1 γραφείο διοργάνωσης δραστηριοτήτων επισκεπτών</a:t>
            </a:r>
            <a:endParaRPr lang="el-GR" sz="2400" dirty="0"/>
          </a:p>
        </p:txBody>
      </p:sp>
      <p:pic>
        <p:nvPicPr>
          <p:cNvPr id="4" name="Picture 3" descr="trns_2010.JPG"/>
          <p:cNvPicPr>
            <a:picLocks noChangeAspect="1"/>
          </p:cNvPicPr>
          <p:nvPr/>
        </p:nvPicPr>
        <p:blipFill>
          <a:blip r:embed="rId2" cstate="print"/>
          <a:stretch>
            <a:fillRect/>
          </a:stretch>
        </p:blipFill>
        <p:spPr>
          <a:xfrm>
            <a:off x="1115616" y="2348880"/>
            <a:ext cx="2808312" cy="2106234"/>
          </a:xfrm>
          <a:prstGeom prst="rect">
            <a:avLst/>
          </a:prstGeom>
        </p:spPr>
      </p:pic>
      <p:pic>
        <p:nvPicPr>
          <p:cNvPr id="5" name="Picture 4" descr="ΧΕΙΜΩΝΑΣ 2007-2008 022.jpg"/>
          <p:cNvPicPr>
            <a:picLocks noChangeAspect="1"/>
          </p:cNvPicPr>
          <p:nvPr/>
        </p:nvPicPr>
        <p:blipFill>
          <a:blip r:embed="rId3" cstate="print"/>
          <a:stretch>
            <a:fillRect/>
          </a:stretch>
        </p:blipFill>
        <p:spPr>
          <a:xfrm>
            <a:off x="1115616" y="4581128"/>
            <a:ext cx="2808312" cy="2106234"/>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2"/>
          <p:cNvSpPr>
            <a:spLocks noGrp="1" noChangeArrowheads="1"/>
          </p:cNvSpPr>
          <p:nvPr>
            <p:ph type="title"/>
          </p:nvPr>
        </p:nvSpPr>
        <p:spPr>
          <a:xfrm>
            <a:off x="762000" y="762000"/>
            <a:ext cx="8202488" cy="1143000"/>
          </a:xfrm>
        </p:spPr>
        <p:txBody>
          <a:bodyPr/>
          <a:lstStyle/>
          <a:p>
            <a:r>
              <a:rPr lang="el-GR" sz="3200" dirty="0" smtClean="0">
                <a:latin typeface="Verdana" pitchFamily="34" charset="0"/>
                <a:cs typeface="Times New Roman" pitchFamily="18" charset="0"/>
              </a:rPr>
              <a:t>3 κέντρα ενημέρωσης (1 είναι και συνεδριακό κέντρο)</a:t>
            </a:r>
            <a:endParaRPr lang="de-DE" dirty="0"/>
          </a:p>
        </p:txBody>
      </p:sp>
      <p:sp>
        <p:nvSpPr>
          <p:cNvPr id="40963" name="Rectangle 3"/>
          <p:cNvSpPr>
            <a:spLocks noGrp="1" noChangeArrowheads="1"/>
          </p:cNvSpPr>
          <p:nvPr>
            <p:ph type="body" idx="1"/>
          </p:nvPr>
        </p:nvSpPr>
        <p:spPr>
          <a:xfrm>
            <a:off x="533400" y="2286000"/>
            <a:ext cx="4110608" cy="4311352"/>
          </a:xfrm>
        </p:spPr>
        <p:txBody>
          <a:bodyPr/>
          <a:lstStyle/>
          <a:p>
            <a:r>
              <a:rPr lang="el-GR" sz="2400" dirty="0" smtClean="0"/>
              <a:t>1 </a:t>
            </a:r>
            <a:r>
              <a:rPr lang="el-GR" sz="2400" dirty="0" err="1" smtClean="0"/>
              <a:t>πολυκέντρο</a:t>
            </a:r>
            <a:r>
              <a:rPr lang="el-GR" sz="2400" dirty="0" smtClean="0"/>
              <a:t> με δανειστική βιβλιοθήκη, υπολογιστές και </a:t>
            </a:r>
            <a:r>
              <a:rPr lang="en-US" sz="2400" dirty="0" smtClean="0"/>
              <a:t>internet</a:t>
            </a:r>
            <a:r>
              <a:rPr lang="el-GR" sz="2400" dirty="0" smtClean="0"/>
              <a:t>, διοργάνωση εργαστηρίων, εκδηλώσεων, θεματικών δράσεων,  εκπαιδευτικές δράσεις</a:t>
            </a:r>
          </a:p>
          <a:p>
            <a:r>
              <a:rPr lang="el-GR" sz="2400" dirty="0" smtClean="0"/>
              <a:t>1 αίθουσα πολλών χρήσεων</a:t>
            </a:r>
          </a:p>
          <a:p>
            <a:r>
              <a:rPr lang="el-GR" sz="2400" dirty="0" smtClean="0"/>
              <a:t>Μονοπάτια Ε4 και Ε6 (με ελλιπή σήμανση)</a:t>
            </a:r>
            <a:endParaRPr lang="el-GR" sz="2400" dirty="0"/>
          </a:p>
        </p:txBody>
      </p:sp>
      <p:pic>
        <p:nvPicPr>
          <p:cNvPr id="6" name="5 - Εικόνα" descr="top.JPG"/>
          <p:cNvPicPr>
            <a:picLocks noChangeAspect="1"/>
          </p:cNvPicPr>
          <p:nvPr/>
        </p:nvPicPr>
        <p:blipFill>
          <a:blip r:embed="rId2" cstate="print"/>
          <a:stretch>
            <a:fillRect/>
          </a:stretch>
        </p:blipFill>
        <p:spPr>
          <a:xfrm>
            <a:off x="4429124" y="4071942"/>
            <a:ext cx="4572032" cy="257176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p:cNvSpPr>
            <a:spLocks noGrp="1" noChangeArrowheads="1"/>
          </p:cNvSpPr>
          <p:nvPr>
            <p:ph type="title"/>
          </p:nvPr>
        </p:nvSpPr>
        <p:spPr>
          <a:xfrm>
            <a:off x="762000" y="1124744"/>
            <a:ext cx="8382000" cy="914400"/>
          </a:xfrm>
        </p:spPr>
        <p:txBody>
          <a:bodyPr/>
          <a:lstStyle/>
          <a:p>
            <a:pPr>
              <a:tabLst>
                <a:tab pos="0" algn="l"/>
                <a:tab pos="292100" algn="l"/>
              </a:tabLst>
            </a:pPr>
            <a:r>
              <a:rPr lang="el-GR" sz="4000" dirty="0" smtClean="0">
                <a:latin typeface="Verdana" pitchFamily="34" charset="0"/>
                <a:cs typeface="Times New Roman" pitchFamily="18" charset="0"/>
              </a:rPr>
              <a:t>Επισκέπτες: δεκάδες χιλιάδες κάθε χρόνο</a:t>
            </a:r>
            <a:endParaRPr lang="de-DE" dirty="0"/>
          </a:p>
        </p:txBody>
      </p:sp>
      <p:sp>
        <p:nvSpPr>
          <p:cNvPr id="46087" name="Text Box 7"/>
          <p:cNvSpPr txBox="1">
            <a:spLocks noChangeArrowheads="1"/>
          </p:cNvSpPr>
          <p:nvPr/>
        </p:nvSpPr>
        <p:spPr bwMode="auto">
          <a:xfrm>
            <a:off x="5220072" y="2643182"/>
            <a:ext cx="3542928" cy="3416320"/>
          </a:xfrm>
          <a:prstGeom prst="rect">
            <a:avLst/>
          </a:prstGeom>
          <a:noFill/>
          <a:ln w="9525">
            <a:noFill/>
            <a:miter lim="800000"/>
            <a:headEnd/>
            <a:tailEnd/>
          </a:ln>
          <a:effectLst/>
        </p:spPr>
        <p:txBody>
          <a:bodyPr wrap="square">
            <a:spAutoFit/>
          </a:bodyPr>
          <a:lstStyle/>
          <a:p>
            <a:r>
              <a:rPr lang="el-GR" sz="2400" dirty="0" smtClean="0"/>
              <a:t>Καταγραφή από τον Φορέα Διαχείρισης Εθνικού Δρυμού</a:t>
            </a:r>
            <a:r>
              <a:rPr lang="en-US" sz="2400" dirty="0" smtClean="0"/>
              <a:t> </a:t>
            </a:r>
            <a:r>
              <a:rPr lang="el-GR" sz="2400" dirty="0" smtClean="0"/>
              <a:t>(σχετικά στοιχεία διαθέτει και η ΕΠΠ από τη λειτουργία του πρώην κέντρου ενημέρωσης επισκεπτών  στον Άγιο Γερμανό</a:t>
            </a:r>
            <a:r>
              <a:rPr lang="el-GR" dirty="0" smtClean="0"/>
              <a:t>)</a:t>
            </a:r>
            <a:endParaRPr lang="el-GR" dirty="0"/>
          </a:p>
        </p:txBody>
      </p:sp>
      <p:pic>
        <p:nvPicPr>
          <p:cNvPr id="59393" name="Picture 1" descr="C:\Documents and Settings\gabriela\Τα έγγραφά μου\Ληφθέντα αρχεία\PHOTO_LOW.JPG"/>
          <p:cNvPicPr>
            <a:picLocks noChangeAspect="1" noChangeArrowheads="1"/>
          </p:cNvPicPr>
          <p:nvPr/>
        </p:nvPicPr>
        <p:blipFill>
          <a:blip r:embed="rId2"/>
          <a:srcRect/>
          <a:stretch>
            <a:fillRect/>
          </a:stretch>
        </p:blipFill>
        <p:spPr bwMode="auto">
          <a:xfrm>
            <a:off x="1071538" y="2928934"/>
            <a:ext cx="3812092" cy="285752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AutoShape 2"/>
          <p:cNvSpPr>
            <a:spLocks noGrp="1" noChangeArrowheads="1"/>
          </p:cNvSpPr>
          <p:nvPr>
            <p:ph type="title"/>
          </p:nvPr>
        </p:nvSpPr>
        <p:spPr>
          <a:xfrm>
            <a:off x="762000" y="762000"/>
            <a:ext cx="8382000" cy="1143000"/>
          </a:xfrm>
        </p:spPr>
        <p:txBody>
          <a:bodyPr/>
          <a:lstStyle/>
          <a:p>
            <a:r>
              <a:rPr lang="el-GR" dirty="0" smtClean="0">
                <a:latin typeface="Verdana" pitchFamily="34" charset="0"/>
                <a:cs typeface="Times New Roman" pitchFamily="18" charset="0"/>
              </a:rPr>
              <a:t>ΤΟΥΡΙΣΤΙΚΟΣ ΠΡΟΟΡΙΣΜΟΣ??</a:t>
            </a:r>
            <a:endParaRPr lang="de-DE" dirty="0"/>
          </a:p>
        </p:txBody>
      </p:sp>
      <p:sp>
        <p:nvSpPr>
          <p:cNvPr id="47109" name="AutoShape 5" descr="http://www.travelertour.com/wp-content/uploads/image/2843718-Der_Meistertrunk-Rothenburg_ob_der_Tauber.jpg"/>
          <p:cNvSpPr>
            <a:spLocks noChangeAspect="1" noChangeArrowheads="1"/>
          </p:cNvSpPr>
          <p:nvPr/>
        </p:nvSpPr>
        <p:spPr bwMode="auto">
          <a:xfrm>
            <a:off x="2849563" y="3605213"/>
            <a:ext cx="304800" cy="304800"/>
          </a:xfrm>
          <a:prstGeom prst="rect">
            <a:avLst/>
          </a:prstGeom>
          <a:noFill/>
        </p:spPr>
        <p:txBody>
          <a:bodyPr/>
          <a:lstStyle/>
          <a:p>
            <a:endParaRPr lang="el-GR"/>
          </a:p>
        </p:txBody>
      </p:sp>
      <p:sp>
        <p:nvSpPr>
          <p:cNvPr id="11" name="10 - Θέση περιεχομένου"/>
          <p:cNvSpPr>
            <a:spLocks noGrp="1"/>
          </p:cNvSpPr>
          <p:nvPr>
            <p:ph idx="1"/>
          </p:nvPr>
        </p:nvSpPr>
        <p:spPr>
          <a:xfrm>
            <a:off x="827584" y="2780928"/>
            <a:ext cx="3661792" cy="3227039"/>
          </a:xfrm>
        </p:spPr>
        <p:txBody>
          <a:bodyPr/>
          <a:lstStyle/>
          <a:p>
            <a:pPr>
              <a:buNone/>
            </a:pPr>
            <a:r>
              <a:rPr lang="el-GR" dirty="0" smtClean="0"/>
              <a:t>Σήμερα: ενδιαφέρουσα τουριστική περιοχή</a:t>
            </a:r>
          </a:p>
          <a:p>
            <a:pPr>
              <a:buNone/>
            </a:pPr>
            <a:r>
              <a:rPr lang="el-GR" dirty="0" smtClean="0"/>
              <a:t>Αύριο: </a:t>
            </a:r>
            <a:endParaRPr lang="en-US" dirty="0" smtClean="0"/>
          </a:p>
          <a:p>
            <a:pPr>
              <a:buNone/>
            </a:pPr>
            <a:r>
              <a:rPr lang="en-US" dirty="0" smtClean="0"/>
              <a:t>	</a:t>
            </a:r>
            <a:r>
              <a:rPr lang="el-GR" dirty="0" smtClean="0"/>
              <a:t>Τουριστικός προορισμός </a:t>
            </a:r>
          </a:p>
          <a:p>
            <a:pPr>
              <a:buNone/>
            </a:pPr>
            <a:endParaRPr lang="el-GR" dirty="0"/>
          </a:p>
        </p:txBody>
      </p:sp>
      <p:pic>
        <p:nvPicPr>
          <p:cNvPr id="59394" name="Picture 2" descr="C:\Documents and Settings\gabriela\Τα έγγραφά μου\promotion\photos\selection\volunteers_low.JPG"/>
          <p:cNvPicPr>
            <a:picLocks noChangeAspect="1" noChangeArrowheads="1"/>
          </p:cNvPicPr>
          <p:nvPr/>
        </p:nvPicPr>
        <p:blipFill>
          <a:blip r:embed="rId2"/>
          <a:srcRect/>
          <a:stretch>
            <a:fillRect/>
          </a:stretch>
        </p:blipFill>
        <p:spPr bwMode="auto">
          <a:xfrm>
            <a:off x="4391998" y="2786059"/>
            <a:ext cx="4572399" cy="342902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1" descr="C:\Documents and Settings\gabriela\Τα έγγραφά μου\Ληφθέντα αρχεία\SKI.JPG"/>
          <p:cNvPicPr>
            <a:picLocks noChangeAspect="1" noChangeArrowheads="1"/>
          </p:cNvPicPr>
          <p:nvPr/>
        </p:nvPicPr>
        <p:blipFill>
          <a:blip r:embed="rId2"/>
          <a:srcRect/>
          <a:stretch>
            <a:fillRect/>
          </a:stretch>
        </p:blipFill>
        <p:spPr bwMode="auto">
          <a:xfrm>
            <a:off x="4572000" y="3428999"/>
            <a:ext cx="4286280" cy="3214712"/>
          </a:xfrm>
          <a:prstGeom prst="rect">
            <a:avLst/>
          </a:prstGeom>
          <a:noFill/>
        </p:spPr>
      </p:pic>
      <p:sp>
        <p:nvSpPr>
          <p:cNvPr id="52226" name="Text Box 2"/>
          <p:cNvSpPr txBox="1">
            <a:spLocks noChangeArrowheads="1"/>
          </p:cNvSpPr>
          <p:nvPr/>
        </p:nvSpPr>
        <p:spPr bwMode="auto">
          <a:xfrm>
            <a:off x="4929190" y="2564904"/>
            <a:ext cx="3891282" cy="3693319"/>
          </a:xfrm>
          <a:prstGeom prst="rect">
            <a:avLst/>
          </a:prstGeom>
          <a:noFill/>
          <a:ln w="9525">
            <a:noFill/>
            <a:miter lim="800000"/>
            <a:headEnd/>
            <a:tailEnd/>
          </a:ln>
          <a:effectLst/>
        </p:spPr>
        <p:txBody>
          <a:bodyPr wrap="square">
            <a:spAutoFit/>
          </a:bodyPr>
          <a:lstStyle/>
          <a:p>
            <a:r>
              <a:rPr lang="el-GR" sz="2600" dirty="0" smtClean="0"/>
              <a:t>- </a:t>
            </a:r>
            <a:r>
              <a:rPr lang="el-GR" sz="2600" dirty="0" err="1" smtClean="0"/>
              <a:t>οικο</a:t>
            </a:r>
            <a:r>
              <a:rPr lang="el-GR" sz="2600" dirty="0" smtClean="0"/>
              <a:t>/φυσιολατρικός τουρισμός</a:t>
            </a:r>
          </a:p>
          <a:p>
            <a:r>
              <a:rPr lang="el-GR" sz="2600" dirty="0" smtClean="0">
                <a:solidFill>
                  <a:schemeClr val="bg1"/>
                </a:solidFill>
              </a:rPr>
              <a:t>- πολιτιστικός-θρησκευτικός τουρισμός</a:t>
            </a:r>
          </a:p>
          <a:p>
            <a:r>
              <a:rPr lang="el-GR" sz="2600" dirty="0" smtClean="0">
                <a:solidFill>
                  <a:schemeClr val="bg1"/>
                </a:solidFill>
              </a:rPr>
              <a:t>- περιπατητικός τουρισμός</a:t>
            </a:r>
          </a:p>
          <a:p>
            <a:r>
              <a:rPr lang="el-GR" sz="2600" dirty="0" smtClean="0">
                <a:solidFill>
                  <a:schemeClr val="bg1"/>
                </a:solidFill>
              </a:rPr>
              <a:t>- Τουρισμός χαλάρωσης ‘</a:t>
            </a:r>
            <a:r>
              <a:rPr lang="en-US" sz="2600" dirty="0" smtClean="0">
                <a:solidFill>
                  <a:schemeClr val="bg1"/>
                </a:solidFill>
              </a:rPr>
              <a:t>Back to nature’</a:t>
            </a:r>
            <a:endParaRPr lang="el-GR" sz="2600" dirty="0" smtClean="0">
              <a:solidFill>
                <a:schemeClr val="bg1"/>
              </a:solidFill>
            </a:endParaRPr>
          </a:p>
          <a:p>
            <a:r>
              <a:rPr lang="el-GR" sz="2600" dirty="0" smtClean="0">
                <a:solidFill>
                  <a:schemeClr val="bg1"/>
                </a:solidFill>
              </a:rPr>
              <a:t>- αγροτικός τουρισμός</a:t>
            </a:r>
            <a:endParaRPr lang="el-GR" sz="2600" dirty="0">
              <a:solidFill>
                <a:schemeClr val="bg1"/>
              </a:solidFill>
            </a:endParaRPr>
          </a:p>
        </p:txBody>
      </p:sp>
      <p:sp>
        <p:nvSpPr>
          <p:cNvPr id="52233" name="Text Box 9"/>
          <p:cNvSpPr txBox="1">
            <a:spLocks noChangeArrowheads="1"/>
          </p:cNvSpPr>
          <p:nvPr/>
        </p:nvSpPr>
        <p:spPr bwMode="auto">
          <a:xfrm>
            <a:off x="762000" y="1219200"/>
            <a:ext cx="8153400" cy="701675"/>
          </a:xfrm>
          <a:prstGeom prst="rect">
            <a:avLst/>
          </a:prstGeom>
          <a:noFill/>
          <a:ln w="9525">
            <a:noFill/>
            <a:miter lim="800000"/>
            <a:headEnd/>
            <a:tailEnd/>
          </a:ln>
          <a:effectLst/>
        </p:spPr>
        <p:txBody>
          <a:bodyPr>
            <a:spAutoFit/>
          </a:bodyPr>
          <a:lstStyle/>
          <a:p>
            <a:pPr algn="ctr">
              <a:spcBef>
                <a:spcPct val="50000"/>
              </a:spcBef>
            </a:pPr>
            <a:r>
              <a:rPr lang="el-GR" sz="4000" b="1" dirty="0" smtClean="0">
                <a:latin typeface="Verdana" pitchFamily="34" charset="0"/>
                <a:cs typeface="Times New Roman" pitchFamily="18" charset="0"/>
              </a:rPr>
              <a:t>ΣΥΝΔΥΑΣΜΟΣ</a:t>
            </a:r>
            <a:endParaRPr lang="it-IT" sz="3600" b="1" dirty="0"/>
          </a:p>
        </p:txBody>
      </p:sp>
      <p:pic>
        <p:nvPicPr>
          <p:cNvPr id="4" name="Picture 1" descr="C:\Documents and Settings\gabriela\Τα έγγραφά μου\Ληφθέντα αρχεία\1_DSCN2886_YKazoglou_21June2010.JPG"/>
          <p:cNvPicPr>
            <a:picLocks noChangeAspect="1" noChangeArrowheads="1"/>
          </p:cNvPicPr>
          <p:nvPr/>
        </p:nvPicPr>
        <p:blipFill>
          <a:blip r:embed="rId3" cstate="print"/>
          <a:srcRect/>
          <a:stretch>
            <a:fillRect/>
          </a:stretch>
        </p:blipFill>
        <p:spPr bwMode="auto">
          <a:xfrm>
            <a:off x="214282" y="4214818"/>
            <a:ext cx="1865710" cy="2487614"/>
          </a:xfrm>
          <a:prstGeom prst="rect">
            <a:avLst/>
          </a:prstGeom>
          <a:noFill/>
        </p:spPr>
      </p:pic>
      <p:pic>
        <p:nvPicPr>
          <p:cNvPr id="58369" name="Picture 1" descr="C:\Documents and Settings\gabriela\Τα έγγραφά μου\Ληφθέντα αρχεία\boat.JPG"/>
          <p:cNvPicPr>
            <a:picLocks noChangeAspect="1" noChangeArrowheads="1"/>
          </p:cNvPicPr>
          <p:nvPr/>
        </p:nvPicPr>
        <p:blipFill>
          <a:blip r:embed="rId4" cstate="print"/>
          <a:srcRect/>
          <a:stretch>
            <a:fillRect/>
          </a:stretch>
        </p:blipFill>
        <p:spPr bwMode="auto">
          <a:xfrm>
            <a:off x="1785918" y="2357430"/>
            <a:ext cx="2811833" cy="2108206"/>
          </a:xfrm>
          <a:prstGeom prst="rect">
            <a:avLst/>
          </a:prstGeom>
          <a:noFill/>
        </p:spPr>
      </p:pic>
      <p:pic>
        <p:nvPicPr>
          <p:cNvPr id="58371" name="Picture 3" descr="C:\Documents and Settings\gabriela\Επιφάνεια εργασίας\CIMG1157.JPG"/>
          <p:cNvPicPr>
            <a:picLocks noChangeAspect="1" noChangeArrowheads="1"/>
          </p:cNvPicPr>
          <p:nvPr/>
        </p:nvPicPr>
        <p:blipFill>
          <a:blip r:embed="rId5" cstate="print"/>
          <a:srcRect/>
          <a:stretch>
            <a:fillRect/>
          </a:stretch>
        </p:blipFill>
        <p:spPr bwMode="auto">
          <a:xfrm>
            <a:off x="2214546" y="4786322"/>
            <a:ext cx="2261267" cy="169543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Grp="1" noChangeArrowheads="1"/>
          </p:cNvSpPr>
          <p:nvPr>
            <p:ph type="title"/>
          </p:nvPr>
        </p:nvSpPr>
        <p:spPr/>
        <p:txBody>
          <a:bodyPr/>
          <a:lstStyle/>
          <a:p>
            <a:r>
              <a:rPr lang="el-GR" dirty="0" smtClean="0">
                <a:latin typeface="Verdana" pitchFamily="34" charset="0"/>
                <a:cs typeface="Times New Roman" pitchFamily="18" charset="0"/>
              </a:rPr>
              <a:t>ΠΡΟΚΛΗΣΕΙΣ</a:t>
            </a:r>
            <a:endParaRPr lang="de-DE" dirty="0">
              <a:cs typeface="Times New Roman" pitchFamily="18" charset="0"/>
            </a:endParaRPr>
          </a:p>
        </p:txBody>
      </p:sp>
      <p:sp>
        <p:nvSpPr>
          <p:cNvPr id="3075" name="Rectangle 3"/>
          <p:cNvSpPr>
            <a:spLocks noGrp="1" noChangeArrowheads="1"/>
          </p:cNvSpPr>
          <p:nvPr>
            <p:ph type="body" idx="1"/>
          </p:nvPr>
        </p:nvSpPr>
        <p:spPr>
          <a:xfrm>
            <a:off x="827584" y="2348880"/>
            <a:ext cx="7887820" cy="4509120"/>
          </a:xfrm>
        </p:spPr>
        <p:txBody>
          <a:bodyPr/>
          <a:lstStyle/>
          <a:p>
            <a:r>
              <a:rPr lang="el-GR" sz="2400" dirty="0" smtClean="0">
                <a:latin typeface="Verdana" pitchFamily="34" charset="0"/>
                <a:cs typeface="Times New Roman" pitchFamily="18" charset="0"/>
              </a:rPr>
              <a:t>νομοθεσία</a:t>
            </a:r>
            <a:endParaRPr lang="el-GR" sz="2400" dirty="0" smtClean="0"/>
          </a:p>
          <a:p>
            <a:pPr>
              <a:buNone/>
            </a:pPr>
            <a:r>
              <a:rPr lang="el-GR" sz="2000" dirty="0" smtClean="0"/>
              <a:t>Η Κοινή Υπουργική Απόφαση   (ΚΥΑ), που αποτελεί το βασικό νομοθέτημα για τη λειτουργία του Εθνικού Πάρκου </a:t>
            </a:r>
            <a:r>
              <a:rPr lang="el-GR" sz="2000" dirty="0" err="1" smtClean="0"/>
              <a:t>Πρεσπών</a:t>
            </a:r>
            <a:r>
              <a:rPr lang="el-GR" sz="2000" dirty="0" smtClean="0"/>
              <a:t> και  του Φορέα Διαχείρισης δημοσιεύθηκε το 2009 με βάση την Ειδική Περιβαλλοντική Μελέτη (ΕΠΜ) από το 2000 και με πολλές αλλαγές σε σχέση με το αρχικό κείμενο της ΕΠΜ. Γενικά η ΚΥΑ περιέχει πολλές ανακρίβειες και λάθη και όλοι οι τοπικοί φορείς και το ΥΠΕΚΑ (που όλοι μαζί εκπροσωπούνται στο Δ.Σ. του ΦΔΕΔΠ) αναγνωρίζουν την ανάγκη βελτίωσης του κειμένου και την έκδοση σχετικού Προεδρικού Διατάγματος. Το θέμα αυτό επεξεργάζεται αυτή τη στιγμή 3μελής επιτροπή του ΦΔ που αποτελείται από το δήμαρχο, την ΕΠΠ και τον εκπρόσωπο του συνεταιρισμού αλιέων.</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latin typeface="Verdana" pitchFamily="34" charset="0"/>
                <a:cs typeface="Times New Roman" pitchFamily="18" charset="0"/>
              </a:rPr>
              <a:t>ΠΡΟΚΛΗΣΕΙΣ</a:t>
            </a:r>
            <a:endParaRPr lang="el-GR" dirty="0"/>
          </a:p>
        </p:txBody>
      </p:sp>
      <p:sp>
        <p:nvSpPr>
          <p:cNvPr id="3" name="2 - Θέση περιεχομένου"/>
          <p:cNvSpPr>
            <a:spLocks noGrp="1"/>
          </p:cNvSpPr>
          <p:nvPr>
            <p:ph idx="1"/>
          </p:nvPr>
        </p:nvSpPr>
        <p:spPr>
          <a:xfrm>
            <a:off x="1142976" y="2357430"/>
            <a:ext cx="7786742" cy="4500570"/>
          </a:xfrm>
        </p:spPr>
        <p:txBody>
          <a:bodyPr/>
          <a:lstStyle/>
          <a:p>
            <a:r>
              <a:rPr lang="el-GR" sz="2400" dirty="0" smtClean="0"/>
              <a:t>Ανθρώπινο </a:t>
            </a:r>
            <a:r>
              <a:rPr lang="el-GR" sz="2400" dirty="0" smtClean="0"/>
              <a:t>δυναμικό</a:t>
            </a:r>
          </a:p>
          <a:p>
            <a:pPr>
              <a:buNone/>
            </a:pPr>
            <a:r>
              <a:rPr lang="el-GR" sz="2000" dirty="0" smtClean="0">
                <a:latin typeface="Verdana" pitchFamily="34" charset="0"/>
                <a:cs typeface="Times New Roman" pitchFamily="18" charset="0"/>
              </a:rPr>
              <a:t>έλλειψη </a:t>
            </a:r>
            <a:r>
              <a:rPr lang="el-GR" sz="2000" dirty="0" smtClean="0">
                <a:latin typeface="Verdana" pitchFamily="34" charset="0"/>
                <a:cs typeface="Times New Roman" pitchFamily="18" charset="0"/>
              </a:rPr>
              <a:t>ή ανυπαρξία </a:t>
            </a:r>
            <a:r>
              <a:rPr lang="el-GR" sz="2000" dirty="0" smtClean="0">
                <a:latin typeface="Verdana" pitchFamily="34" charset="0"/>
                <a:cs typeface="Times New Roman" pitchFamily="18" charset="0"/>
              </a:rPr>
              <a:t>κατάρτισης</a:t>
            </a:r>
          </a:p>
          <a:p>
            <a:pPr>
              <a:buNone/>
            </a:pPr>
            <a:r>
              <a:rPr lang="el-GR" sz="2000" dirty="0" smtClean="0">
                <a:latin typeface="Verdana" pitchFamily="34" charset="0"/>
                <a:cs typeface="Times New Roman" pitchFamily="18" charset="0"/>
              </a:rPr>
              <a:t>- </a:t>
            </a:r>
            <a:r>
              <a:rPr lang="el-GR" sz="2000" dirty="0" smtClean="0">
                <a:latin typeface="Verdana" pitchFamily="34" charset="0"/>
                <a:cs typeface="Times New Roman" pitchFamily="18" charset="0"/>
              </a:rPr>
              <a:t>Προσωπικού </a:t>
            </a:r>
            <a:r>
              <a:rPr lang="el-GR" sz="2000" dirty="0" smtClean="0">
                <a:latin typeface="Verdana" pitchFamily="34" charset="0"/>
                <a:cs typeface="Times New Roman" pitchFamily="18" charset="0"/>
              </a:rPr>
              <a:t>του φορέα </a:t>
            </a:r>
            <a:r>
              <a:rPr lang="el-GR" sz="2000" dirty="0" smtClean="0">
                <a:latin typeface="Verdana" pitchFamily="34" charset="0"/>
                <a:cs typeface="Times New Roman" pitchFamily="18" charset="0"/>
              </a:rPr>
              <a:t>διαχείρισης</a:t>
            </a:r>
          </a:p>
          <a:p>
            <a:pPr>
              <a:buNone/>
            </a:pPr>
            <a:r>
              <a:rPr lang="el-GR" sz="2000" dirty="0" smtClean="0">
                <a:latin typeface="Verdana" pitchFamily="34" charset="0"/>
                <a:cs typeface="Times New Roman" pitchFamily="18" charset="0"/>
              </a:rPr>
              <a:t>- Επιχειρηματιών </a:t>
            </a:r>
            <a:r>
              <a:rPr lang="el-GR" sz="2000" dirty="0" smtClean="0">
                <a:latin typeface="Verdana" pitchFamily="34" charset="0"/>
                <a:cs typeface="Times New Roman" pitchFamily="18" charset="0"/>
              </a:rPr>
              <a:t>τουρισμού (χώροι εστίασης και διαμονής, ξεναγοί, οδηγοί βουνού..) </a:t>
            </a:r>
            <a:endParaRPr lang="el-GR" sz="2000" dirty="0" smtClean="0">
              <a:latin typeface="Verdana" pitchFamily="34" charset="0"/>
              <a:cs typeface="Times New Roman" pitchFamily="18" charset="0"/>
            </a:endParaRPr>
          </a:p>
          <a:p>
            <a:pPr marL="342900" lvl="1" indent="-342900">
              <a:buFont typeface="Wingdings" pitchFamily="2" charset="2"/>
              <a:buChar char="l"/>
            </a:pPr>
            <a:r>
              <a:rPr lang="el-GR" dirty="0" smtClean="0">
                <a:latin typeface="Verdana" pitchFamily="34" charset="0"/>
                <a:ea typeface="Verdana" pitchFamily="34" charset="0"/>
                <a:cs typeface="Verdana" pitchFamily="34" charset="0"/>
              </a:rPr>
              <a:t>μέσα μεταφοράς </a:t>
            </a:r>
            <a:endParaRPr lang="el-GR" dirty="0" smtClean="0">
              <a:latin typeface="Verdana" pitchFamily="34" charset="0"/>
              <a:ea typeface="Verdana" pitchFamily="34" charset="0"/>
              <a:cs typeface="Verdana" pitchFamily="34" charset="0"/>
            </a:endParaRPr>
          </a:p>
          <a:p>
            <a:pPr>
              <a:lnSpc>
                <a:spcPct val="90000"/>
              </a:lnSpc>
              <a:buNone/>
            </a:pPr>
            <a:r>
              <a:rPr lang="el-GR" sz="2000" dirty="0" smtClean="0">
                <a:latin typeface="Verdana" pitchFamily="34" charset="0"/>
                <a:cs typeface="Times New Roman" pitchFamily="18" charset="0"/>
              </a:rPr>
              <a:t>- Από </a:t>
            </a:r>
            <a:r>
              <a:rPr lang="el-GR" sz="2000" dirty="0" smtClean="0">
                <a:latin typeface="Verdana" pitchFamily="34" charset="0"/>
                <a:cs typeface="Times New Roman" pitchFamily="18" charset="0"/>
              </a:rPr>
              <a:t>κοντινές πόλεις (Φλώρινα, Καστοριά)</a:t>
            </a:r>
          </a:p>
          <a:p>
            <a:pPr>
              <a:lnSpc>
                <a:spcPct val="90000"/>
              </a:lnSpc>
              <a:buNone/>
            </a:pPr>
            <a:r>
              <a:rPr lang="el-GR" sz="2000" dirty="0" smtClean="0">
                <a:latin typeface="Verdana" pitchFamily="34" charset="0"/>
                <a:cs typeface="Times New Roman" pitchFamily="18" charset="0"/>
              </a:rPr>
              <a:t>	</a:t>
            </a:r>
            <a:r>
              <a:rPr lang="el-GR" sz="2000" dirty="0" err="1" smtClean="0">
                <a:latin typeface="Verdana" pitchFamily="34" charset="0"/>
                <a:cs typeface="Times New Roman" pitchFamily="18" charset="0"/>
              </a:rPr>
              <a:t>Ενδοδημοτικές</a:t>
            </a:r>
            <a:endParaRPr lang="el-GR" sz="2000" dirty="0" smtClean="0">
              <a:latin typeface="Verdana" pitchFamily="34" charset="0"/>
              <a:cs typeface="Times New Roman" pitchFamily="18" charset="0"/>
            </a:endParaRPr>
          </a:p>
          <a:p>
            <a:pPr>
              <a:lnSpc>
                <a:spcPct val="90000"/>
              </a:lnSpc>
            </a:pPr>
            <a:r>
              <a:rPr lang="el-GR" sz="2400" dirty="0" smtClean="0">
                <a:latin typeface="Verdana" pitchFamily="34" charset="0"/>
                <a:cs typeface="Times New Roman" pitchFamily="18" charset="0"/>
              </a:rPr>
              <a:t>έλλειψη </a:t>
            </a:r>
            <a:r>
              <a:rPr lang="el-GR" sz="2400" dirty="0" smtClean="0">
                <a:latin typeface="Verdana" pitchFamily="34" charset="0"/>
                <a:cs typeface="Times New Roman" pitchFamily="18" charset="0"/>
              </a:rPr>
              <a:t>συνεργασίας</a:t>
            </a:r>
          </a:p>
          <a:p>
            <a:pPr>
              <a:lnSpc>
                <a:spcPct val="90000"/>
              </a:lnSpc>
              <a:buNone/>
            </a:pPr>
            <a:r>
              <a:rPr lang="el-GR" sz="2000" dirty="0" smtClean="0">
                <a:latin typeface="Verdana" pitchFamily="34" charset="0"/>
                <a:cs typeface="Times New Roman" pitchFamily="18" charset="0"/>
              </a:rPr>
              <a:t>	Φορέων</a:t>
            </a:r>
          </a:p>
          <a:p>
            <a:pPr>
              <a:lnSpc>
                <a:spcPct val="90000"/>
              </a:lnSpc>
              <a:buNone/>
            </a:pPr>
            <a:r>
              <a:rPr lang="el-GR" sz="2000" dirty="0" smtClean="0">
                <a:latin typeface="Verdana" pitchFamily="34" charset="0"/>
                <a:cs typeface="Times New Roman" pitchFamily="18" charset="0"/>
              </a:rPr>
              <a:t>	Επιχειρηματιών</a:t>
            </a:r>
          </a:p>
          <a:p>
            <a:pPr>
              <a:lnSpc>
                <a:spcPct val="90000"/>
              </a:lnSpc>
              <a:buNone/>
            </a:pPr>
            <a:r>
              <a:rPr lang="el-GR" sz="2000" dirty="0" smtClean="0">
                <a:latin typeface="Verdana" pitchFamily="34" charset="0"/>
                <a:cs typeface="Times New Roman" pitchFamily="18" charset="0"/>
              </a:rPr>
              <a:t>	Με κέντρα αποφάσεων</a:t>
            </a:r>
          </a:p>
          <a:p>
            <a:pPr marL="342900" lvl="1" indent="-342900">
              <a:buFont typeface="Wingdings" pitchFamily="2" charset="2"/>
              <a:buChar char="l"/>
            </a:pPr>
            <a:endParaRPr lang="el-GR" dirty="0" smtClean="0">
              <a:latin typeface="Verdana" pitchFamily="34" charset="0"/>
              <a:cs typeface="Times New Roman" pitchFamily="18" charset="0"/>
            </a:endParaRPr>
          </a:p>
          <a:p>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r>
              <a:rPr lang="el-GR" dirty="0" smtClean="0"/>
              <a:t>έλλειψη πρωτοβουλιών</a:t>
            </a:r>
            <a:endParaRPr lang="de-DE" dirty="0"/>
          </a:p>
        </p:txBody>
      </p:sp>
      <p:sp>
        <p:nvSpPr>
          <p:cNvPr id="7171" name="Rectangle 3"/>
          <p:cNvSpPr>
            <a:spLocks noGrp="1" noChangeArrowheads="1"/>
          </p:cNvSpPr>
          <p:nvPr>
            <p:ph type="body" idx="1"/>
          </p:nvPr>
        </p:nvSpPr>
        <p:spPr>
          <a:xfrm>
            <a:off x="928662" y="2643158"/>
            <a:ext cx="7672366" cy="4214842"/>
          </a:xfrm>
        </p:spPr>
        <p:txBody>
          <a:bodyPr/>
          <a:lstStyle/>
          <a:p>
            <a:pPr>
              <a:buNone/>
            </a:pPr>
            <a:r>
              <a:rPr lang="el-GR" sz="2400" dirty="0" smtClean="0"/>
              <a:t>- απόμακρη τοποθεσία, δύσκολη και ακριβή πρόσβαση</a:t>
            </a:r>
          </a:p>
          <a:p>
            <a:pPr>
              <a:buNone/>
            </a:pPr>
            <a:r>
              <a:rPr lang="el-GR" sz="2400" dirty="0" smtClean="0"/>
              <a:t>- κλειστά σύνορα (το μεγάλο όραμα, που κολλάει προς το παρόν κυρίως στο θέμα της ονομασίας της </a:t>
            </a:r>
            <a:r>
              <a:rPr lang="el-GR" sz="2400" dirty="0" err="1" smtClean="0"/>
              <a:t>γείτονος</a:t>
            </a:r>
            <a:r>
              <a:rPr lang="el-GR" sz="2400" dirty="0" smtClean="0"/>
              <a:t> χώρας, τη στιγμή που οι λαοί της περιοχής είναι αγαπημένοι και δεν τους χωρίζουν εθνικιστικές διαφορές / είναι όλοι «</a:t>
            </a:r>
            <a:r>
              <a:rPr lang="el-GR" sz="2400" dirty="0" err="1" smtClean="0"/>
              <a:t>Πρεσπιώτες</a:t>
            </a:r>
            <a:r>
              <a:rPr lang="el-GR" sz="2400" dirty="0" smtClean="0"/>
              <a:t>»)</a:t>
            </a:r>
          </a:p>
          <a:p>
            <a:pPr>
              <a:buNone/>
            </a:pPr>
            <a:r>
              <a:rPr lang="el-GR" sz="2400" dirty="0" smtClean="0"/>
              <a:t>- έλλειψη ξεκάθαρου οράματος και στόχων για ποια ανάπτυξη θέλουμε</a:t>
            </a:r>
          </a:p>
          <a:p>
            <a:pPr>
              <a:buFontTx/>
              <a:buChar char="-"/>
            </a:pPr>
            <a:endParaRPr lang="el-GR"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title"/>
          </p:nvPr>
        </p:nvSpPr>
        <p:spPr>
          <a:xfrm>
            <a:off x="762000" y="762000"/>
            <a:ext cx="4038600" cy="1143000"/>
          </a:xfrm>
        </p:spPr>
        <p:txBody>
          <a:bodyPr/>
          <a:lstStyle/>
          <a:p>
            <a:r>
              <a:rPr lang="el-GR" sz="4000" dirty="0" smtClean="0">
                <a:latin typeface="Verdana" pitchFamily="34" charset="0"/>
                <a:cs typeface="Times New Roman" pitchFamily="18" charset="0"/>
              </a:rPr>
              <a:t>ΠΡΕΣΠΕΣ</a:t>
            </a:r>
            <a:endParaRPr lang="de-DE" sz="4000" dirty="0">
              <a:cs typeface="Times New Roman" pitchFamily="18" charset="0"/>
            </a:endParaRPr>
          </a:p>
        </p:txBody>
      </p:sp>
      <p:sp>
        <p:nvSpPr>
          <p:cNvPr id="5123" name="Rectangle 3"/>
          <p:cNvSpPr>
            <a:spLocks noGrp="1" noChangeArrowheads="1"/>
          </p:cNvSpPr>
          <p:nvPr>
            <p:ph type="body" idx="1"/>
          </p:nvPr>
        </p:nvSpPr>
        <p:spPr>
          <a:xfrm>
            <a:off x="827584" y="2492896"/>
            <a:ext cx="3960440" cy="4104456"/>
          </a:xfrm>
        </p:spPr>
        <p:txBody>
          <a:bodyPr/>
          <a:lstStyle/>
          <a:p>
            <a:pPr>
              <a:buNone/>
            </a:pPr>
            <a:r>
              <a:rPr lang="el-GR" sz="2400" dirty="0" smtClean="0"/>
              <a:t>περιοχή στο βορειοδυτικό σημείο της Ελλάδας στα σύνορα με την Αλβανία και την </a:t>
            </a:r>
            <a:r>
              <a:rPr lang="el-GR" sz="2400" dirty="0" err="1" smtClean="0"/>
              <a:t>πΓΔΜ</a:t>
            </a:r>
            <a:endParaRPr lang="el-GR" sz="2400" dirty="0" smtClean="0"/>
          </a:p>
          <a:p>
            <a:pPr>
              <a:buNone/>
            </a:pPr>
            <a:r>
              <a:rPr lang="el-GR" sz="2400" dirty="0" smtClean="0"/>
              <a:t>διασυνοριακή περιοχή που περιλαμβάνει τους Δήμους </a:t>
            </a:r>
            <a:r>
              <a:rPr lang="el-GR" sz="2400" dirty="0" err="1" smtClean="0"/>
              <a:t>Λικένας</a:t>
            </a:r>
            <a:r>
              <a:rPr lang="el-GR" sz="2400" dirty="0" smtClean="0"/>
              <a:t>, </a:t>
            </a:r>
            <a:r>
              <a:rPr lang="el-GR" sz="2400" dirty="0" err="1" smtClean="0"/>
              <a:t>Πρόγκερ</a:t>
            </a:r>
            <a:r>
              <a:rPr lang="el-GR" sz="2400" dirty="0" smtClean="0"/>
              <a:t>, </a:t>
            </a:r>
            <a:r>
              <a:rPr lang="el-GR" sz="2400" dirty="0" err="1" smtClean="0"/>
              <a:t>Κέντερ</a:t>
            </a:r>
            <a:r>
              <a:rPr lang="el-GR" sz="2400" dirty="0" smtClean="0"/>
              <a:t>-</a:t>
            </a:r>
            <a:r>
              <a:rPr lang="el-GR" sz="2400" dirty="0" err="1" smtClean="0"/>
              <a:t>Μπιλίστ</a:t>
            </a:r>
            <a:r>
              <a:rPr lang="el-GR" sz="2400" dirty="0" smtClean="0"/>
              <a:t> (ΑΛ), </a:t>
            </a:r>
            <a:r>
              <a:rPr lang="el-GR" sz="2400" dirty="0" err="1" smtClean="0"/>
              <a:t>Ρέσεν</a:t>
            </a:r>
            <a:r>
              <a:rPr lang="el-GR" sz="2400" dirty="0" smtClean="0"/>
              <a:t> (</a:t>
            </a:r>
            <a:r>
              <a:rPr lang="el-GR" sz="2400" dirty="0" err="1" smtClean="0"/>
              <a:t>πΓΔΜ</a:t>
            </a:r>
            <a:r>
              <a:rPr lang="el-GR" sz="2400" dirty="0" smtClean="0"/>
              <a:t>),  </a:t>
            </a:r>
            <a:r>
              <a:rPr lang="el-GR" sz="2400" dirty="0" err="1" smtClean="0"/>
              <a:t>Πρεσπών</a:t>
            </a:r>
            <a:r>
              <a:rPr lang="el-GR" sz="2400" dirty="0" smtClean="0"/>
              <a:t> (Ελλάδα)</a:t>
            </a:r>
            <a:endParaRPr lang="de-DE" sz="2000" dirty="0"/>
          </a:p>
        </p:txBody>
      </p:sp>
      <p:pic>
        <p:nvPicPr>
          <p:cNvPr id="5" name="Picture 4" descr="1 Agios Achilleios.JPG"/>
          <p:cNvPicPr>
            <a:picLocks noChangeAspect="1"/>
          </p:cNvPicPr>
          <p:nvPr/>
        </p:nvPicPr>
        <p:blipFill>
          <a:blip r:embed="rId2" cstate="print"/>
          <a:stretch>
            <a:fillRect/>
          </a:stretch>
        </p:blipFill>
        <p:spPr>
          <a:xfrm>
            <a:off x="5652120" y="2348880"/>
            <a:ext cx="3024336" cy="2138555"/>
          </a:xfrm>
          <a:prstGeom prst="rect">
            <a:avLst/>
          </a:prstGeom>
        </p:spPr>
      </p:pic>
      <p:pic>
        <p:nvPicPr>
          <p:cNvPr id="6" name="Picture 5" descr="2 Agios Germanos.JPG"/>
          <p:cNvPicPr>
            <a:picLocks noChangeAspect="1"/>
          </p:cNvPicPr>
          <p:nvPr/>
        </p:nvPicPr>
        <p:blipFill>
          <a:blip r:embed="rId3" cstate="print"/>
          <a:stretch>
            <a:fillRect/>
          </a:stretch>
        </p:blipFill>
        <p:spPr>
          <a:xfrm>
            <a:off x="5652120" y="4581128"/>
            <a:ext cx="3024336" cy="213855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r>
              <a:rPr lang="el-GR" dirty="0" smtClean="0"/>
              <a:t>ΛΥΣΕΙΣ</a:t>
            </a:r>
            <a:endParaRPr lang="de-DE" dirty="0"/>
          </a:p>
        </p:txBody>
      </p:sp>
      <p:sp>
        <p:nvSpPr>
          <p:cNvPr id="7171" name="Rectangle 3"/>
          <p:cNvSpPr>
            <a:spLocks noGrp="1" noChangeArrowheads="1"/>
          </p:cNvSpPr>
          <p:nvPr>
            <p:ph type="body" idx="1"/>
          </p:nvPr>
        </p:nvSpPr>
        <p:spPr>
          <a:xfrm>
            <a:off x="1000100" y="2428868"/>
            <a:ext cx="7826524" cy="2426972"/>
          </a:xfrm>
        </p:spPr>
        <p:txBody>
          <a:bodyPr/>
          <a:lstStyle/>
          <a:p>
            <a:pPr>
              <a:buNone/>
            </a:pPr>
            <a:r>
              <a:rPr lang="el-GR" sz="2400" dirty="0" smtClean="0"/>
              <a:t>= η αντιστροφή των προκλήσεων/εμποδίων σε ευκαιρίες μέσα από συνεργασίες όσων φορέων και ιδιωτών πραγματικά το επιθυμούν</a:t>
            </a:r>
          </a:p>
          <a:p>
            <a:pPr>
              <a:buNone/>
            </a:pPr>
            <a:r>
              <a:rPr lang="el-GR" sz="2400" dirty="0" smtClean="0"/>
              <a:t>Πρόσφατα, οι τοπικοί φορείς απέδειξαν ότι μέσα από καλές συνεργασίες μπορούν να επιδείξουν την εικόνα που αρμόζει στην Πρέσπα (διοργάνωση αγώνων άρσης βαρών με 270 συμμετέχοντες και διεθνούς συνεδρίου για τα λιβάδια με 130 συνέδρους από 25 χώρες)</a:t>
            </a:r>
            <a:endParaRPr lang="el-GR"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r>
              <a:rPr lang="el-GR" dirty="0" smtClean="0"/>
              <a:t>ΑΝΑΓΚΕΣ</a:t>
            </a:r>
            <a:endParaRPr lang="de-DE" dirty="0"/>
          </a:p>
        </p:txBody>
      </p:sp>
      <p:sp>
        <p:nvSpPr>
          <p:cNvPr id="7171" name="Rectangle 3"/>
          <p:cNvSpPr>
            <a:spLocks noGrp="1" noChangeArrowheads="1"/>
          </p:cNvSpPr>
          <p:nvPr>
            <p:ph type="body" idx="1"/>
          </p:nvPr>
        </p:nvSpPr>
        <p:spPr>
          <a:xfrm>
            <a:off x="1071538" y="2500306"/>
            <a:ext cx="7072362" cy="4168782"/>
          </a:xfrm>
        </p:spPr>
        <p:txBody>
          <a:bodyPr/>
          <a:lstStyle/>
          <a:p>
            <a:pPr algn="ctr">
              <a:lnSpc>
                <a:spcPct val="90000"/>
              </a:lnSpc>
              <a:buNone/>
            </a:pPr>
            <a:r>
              <a:rPr lang="el-GR" b="1" dirty="0" smtClean="0">
                <a:latin typeface="Verdana" pitchFamily="34" charset="0"/>
                <a:cs typeface="Times New Roman" pitchFamily="18" charset="0"/>
              </a:rPr>
              <a:t>Δράσεις </a:t>
            </a:r>
            <a:r>
              <a:rPr lang="el-GR" b="1" dirty="0" smtClean="0">
                <a:latin typeface="Verdana" pitchFamily="34" charset="0"/>
                <a:cs typeface="Times New Roman" pitchFamily="18" charset="0"/>
              </a:rPr>
              <a:t>πρακτικής εκπαίδευσης</a:t>
            </a:r>
          </a:p>
          <a:p>
            <a:pPr algn="ctr">
              <a:lnSpc>
                <a:spcPct val="90000"/>
              </a:lnSpc>
              <a:buNone/>
            </a:pPr>
            <a:r>
              <a:rPr lang="el-GR" b="1" dirty="0" smtClean="0">
                <a:latin typeface="Verdana" pitchFamily="34" charset="0"/>
                <a:cs typeface="Times New Roman" pitchFamily="18" charset="0"/>
              </a:rPr>
              <a:t>	</a:t>
            </a:r>
            <a:r>
              <a:rPr lang="el-GR" b="1" dirty="0" smtClean="0">
                <a:latin typeface="Verdana" pitchFamily="34" charset="0"/>
                <a:cs typeface="Times New Roman" pitchFamily="18" charset="0"/>
              </a:rPr>
              <a:t>- </a:t>
            </a:r>
            <a:r>
              <a:rPr lang="el-GR" b="1" dirty="0" err="1" smtClean="0">
                <a:latin typeface="Verdana" pitchFamily="34" charset="0"/>
                <a:cs typeface="Times New Roman" pitchFamily="18" charset="0"/>
              </a:rPr>
              <a:t>Job</a:t>
            </a:r>
            <a:r>
              <a:rPr lang="el-GR" b="1" dirty="0" smtClean="0">
                <a:latin typeface="Verdana" pitchFamily="34" charset="0"/>
                <a:cs typeface="Times New Roman" pitchFamily="18" charset="0"/>
              </a:rPr>
              <a:t> </a:t>
            </a:r>
            <a:r>
              <a:rPr lang="el-GR" b="1" dirty="0" smtClean="0">
                <a:latin typeface="Verdana" pitchFamily="34" charset="0"/>
                <a:cs typeface="Times New Roman" pitchFamily="18" charset="0"/>
              </a:rPr>
              <a:t>shadowing</a:t>
            </a:r>
          </a:p>
          <a:p>
            <a:pPr algn="ctr">
              <a:lnSpc>
                <a:spcPct val="90000"/>
              </a:lnSpc>
              <a:buNone/>
            </a:pPr>
            <a:r>
              <a:rPr lang="el-GR" b="1" dirty="0" smtClean="0">
                <a:latin typeface="Verdana" pitchFamily="34" charset="0"/>
                <a:cs typeface="Times New Roman" pitchFamily="18" charset="0"/>
              </a:rPr>
              <a:t>	</a:t>
            </a:r>
            <a:r>
              <a:rPr lang="el-GR" b="1" dirty="0" smtClean="0">
                <a:latin typeface="Verdana" pitchFamily="34" charset="0"/>
                <a:cs typeface="Times New Roman" pitchFamily="18" charset="0"/>
              </a:rPr>
              <a:t>- Πρακτική </a:t>
            </a:r>
            <a:r>
              <a:rPr lang="el-GR" b="1" dirty="0" smtClean="0">
                <a:latin typeface="Verdana" pitchFamily="34" charset="0"/>
                <a:cs typeface="Times New Roman" pitchFamily="18" charset="0"/>
              </a:rPr>
              <a:t>άσκηση</a:t>
            </a:r>
          </a:p>
          <a:p>
            <a:pPr algn="ctr">
              <a:lnSpc>
                <a:spcPct val="90000"/>
              </a:lnSpc>
              <a:buNone/>
            </a:pPr>
            <a:r>
              <a:rPr lang="el-GR" b="1" dirty="0" smtClean="0">
                <a:latin typeface="Verdana" pitchFamily="34" charset="0"/>
                <a:cs typeface="Times New Roman" pitchFamily="18" charset="0"/>
              </a:rPr>
              <a:t>- Σεμινάρια </a:t>
            </a:r>
            <a:r>
              <a:rPr lang="el-GR" b="1" dirty="0" smtClean="0">
                <a:latin typeface="Verdana" pitchFamily="34" charset="0"/>
                <a:cs typeface="Times New Roman" pitchFamily="18" charset="0"/>
              </a:rPr>
              <a:t>destination management</a:t>
            </a:r>
          </a:p>
          <a:p>
            <a:pPr algn="ctr">
              <a:lnSpc>
                <a:spcPct val="90000"/>
              </a:lnSpc>
              <a:buNone/>
            </a:pPr>
            <a:r>
              <a:rPr lang="el-GR" b="1" dirty="0" smtClean="0">
                <a:latin typeface="Verdana" pitchFamily="34" charset="0"/>
                <a:cs typeface="Times New Roman" pitchFamily="18" charset="0"/>
              </a:rPr>
              <a:t>- Σεμινάρια </a:t>
            </a:r>
            <a:r>
              <a:rPr lang="el-GR" b="1" dirty="0" smtClean="0">
                <a:latin typeface="Verdana" pitchFamily="34" charset="0"/>
                <a:cs typeface="Times New Roman" pitchFamily="18" charset="0"/>
              </a:rPr>
              <a:t>για την ενίσχυση της </a:t>
            </a:r>
            <a:r>
              <a:rPr lang="el-GR" b="1" dirty="0" smtClean="0">
                <a:latin typeface="Verdana" pitchFamily="34" charset="0"/>
                <a:cs typeface="Times New Roman" pitchFamily="18" charset="0"/>
              </a:rPr>
              <a:t>συνεργασίας</a:t>
            </a:r>
          </a:p>
          <a:p>
            <a:pPr algn="ctr">
              <a:lnSpc>
                <a:spcPct val="90000"/>
              </a:lnSpc>
              <a:buNone/>
            </a:pPr>
            <a:r>
              <a:rPr lang="el-GR" b="1" dirty="0" smtClean="0">
                <a:latin typeface="Verdana" pitchFamily="34" charset="0"/>
                <a:cs typeface="Times New Roman" pitchFamily="18" charset="0"/>
              </a:rPr>
              <a:t>- Νέες Αγορές</a:t>
            </a:r>
            <a:endParaRPr lang="el-GR" b="1" dirty="0">
              <a:latin typeface="Verdana"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r>
              <a:rPr lang="el-GR" dirty="0" smtClean="0"/>
              <a:t>ΠΡΟΣΦΟΡΑ ΜΑΣ</a:t>
            </a:r>
            <a:endParaRPr lang="de-DE" dirty="0"/>
          </a:p>
        </p:txBody>
      </p:sp>
      <p:sp>
        <p:nvSpPr>
          <p:cNvPr id="8" name="Content Placeholder 7"/>
          <p:cNvSpPr>
            <a:spLocks noGrp="1"/>
          </p:cNvSpPr>
          <p:nvPr>
            <p:ph idx="1"/>
          </p:nvPr>
        </p:nvSpPr>
        <p:spPr>
          <a:xfrm>
            <a:off x="857224" y="2500306"/>
            <a:ext cx="7693025" cy="3724275"/>
          </a:xfrm>
        </p:spPr>
        <p:txBody>
          <a:bodyPr/>
          <a:lstStyle/>
          <a:p>
            <a:r>
              <a:rPr lang="el-GR" dirty="0" smtClean="0"/>
              <a:t>Τουριστικά πακέτα</a:t>
            </a:r>
          </a:p>
          <a:p>
            <a:r>
              <a:rPr lang="el-GR" dirty="0" smtClean="0"/>
              <a:t>Φιλοξενία</a:t>
            </a:r>
          </a:p>
          <a:p>
            <a:r>
              <a:rPr lang="el-GR" dirty="0" smtClean="0"/>
              <a:t>Ο επισκέπτης να αισθάνεται μέλος της τοπικής κοινωνίας </a:t>
            </a:r>
            <a:r>
              <a:rPr lang="el-GR" dirty="0" smtClean="0"/>
              <a:t>και όχι καταναλωτής</a:t>
            </a:r>
          </a:p>
          <a:p>
            <a:r>
              <a:rPr lang="el-GR" dirty="0" smtClean="0"/>
              <a:t>Παράδοση</a:t>
            </a:r>
          </a:p>
          <a:p>
            <a:r>
              <a:rPr lang="el-GR" dirty="0" smtClean="0"/>
              <a:t>Ηρεμία, Γλυκιά Μελαγχολία</a:t>
            </a:r>
          </a:p>
          <a:p>
            <a:r>
              <a:rPr lang="el-GR" dirty="0" smtClean="0"/>
              <a:t>Μεγάλη Διάθεση για ΑΛΛΑΓΗ</a:t>
            </a:r>
            <a:endParaRPr lang="el-GR" dirty="0" smtClean="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970" name="Picture 2" descr="1"/>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211972" name="Picture 4" descr="4"/>
          <p:cNvPicPr>
            <a:picLocks noChangeAspect="1" noChangeArrowheads="1"/>
          </p:cNvPicPr>
          <p:nvPr/>
        </p:nvPicPr>
        <p:blipFill>
          <a:blip r:embed="rId3"/>
          <a:srcRect/>
          <a:stretch>
            <a:fillRect/>
          </a:stretch>
        </p:blipFill>
        <p:spPr bwMode="auto">
          <a:xfrm>
            <a:off x="1676400" y="4572000"/>
            <a:ext cx="2667000" cy="2000250"/>
          </a:xfrm>
          <a:prstGeom prst="rect">
            <a:avLst/>
          </a:prstGeom>
          <a:noFill/>
        </p:spPr>
      </p:pic>
      <p:pic>
        <p:nvPicPr>
          <p:cNvPr id="211973" name="Picture 5" descr="5"/>
          <p:cNvPicPr>
            <a:picLocks noChangeAspect="1" noChangeArrowheads="1"/>
          </p:cNvPicPr>
          <p:nvPr/>
        </p:nvPicPr>
        <p:blipFill>
          <a:blip r:embed="rId4"/>
          <a:srcRect/>
          <a:stretch>
            <a:fillRect/>
          </a:stretch>
        </p:blipFill>
        <p:spPr bwMode="auto">
          <a:xfrm>
            <a:off x="4876800" y="4630738"/>
            <a:ext cx="2667000" cy="1998662"/>
          </a:xfrm>
          <a:prstGeom prst="rect">
            <a:avLst/>
          </a:prstGeom>
          <a:noFill/>
        </p:spPr>
      </p:pic>
      <p:pic>
        <p:nvPicPr>
          <p:cNvPr id="211974" name="Picture 6" descr="IMG_0642"/>
          <p:cNvPicPr>
            <a:picLocks noChangeAspect="1" noChangeArrowheads="1"/>
          </p:cNvPicPr>
          <p:nvPr/>
        </p:nvPicPr>
        <p:blipFill>
          <a:blip r:embed="rId5" cstate="print"/>
          <a:srcRect/>
          <a:stretch>
            <a:fillRect/>
          </a:stretch>
        </p:blipFill>
        <p:spPr bwMode="auto">
          <a:xfrm>
            <a:off x="6248400" y="2514600"/>
            <a:ext cx="2667000" cy="2000250"/>
          </a:xfrm>
          <a:prstGeom prst="rect">
            <a:avLst/>
          </a:prstGeom>
          <a:noFill/>
        </p:spPr>
      </p:pic>
      <p:pic>
        <p:nvPicPr>
          <p:cNvPr id="211975" name="Picture 7" descr="6"/>
          <p:cNvPicPr>
            <a:picLocks noChangeAspect="1" noChangeArrowheads="1"/>
          </p:cNvPicPr>
          <p:nvPr/>
        </p:nvPicPr>
        <p:blipFill>
          <a:blip r:embed="rId6"/>
          <a:srcRect/>
          <a:stretch>
            <a:fillRect/>
          </a:stretch>
        </p:blipFill>
        <p:spPr bwMode="auto">
          <a:xfrm>
            <a:off x="4876800" y="304800"/>
            <a:ext cx="2662238" cy="1997075"/>
          </a:xfrm>
          <a:prstGeom prst="rect">
            <a:avLst/>
          </a:prstGeom>
          <a:noFill/>
        </p:spPr>
      </p:pic>
      <p:pic>
        <p:nvPicPr>
          <p:cNvPr id="211976" name="Picture 8" descr="049"/>
          <p:cNvPicPr>
            <a:picLocks noChangeAspect="1" noChangeArrowheads="1"/>
          </p:cNvPicPr>
          <p:nvPr/>
        </p:nvPicPr>
        <p:blipFill>
          <a:blip r:embed="rId7" cstate="print"/>
          <a:srcRect/>
          <a:stretch>
            <a:fillRect/>
          </a:stretch>
        </p:blipFill>
        <p:spPr bwMode="auto">
          <a:xfrm>
            <a:off x="228600" y="2438400"/>
            <a:ext cx="2667000" cy="2000250"/>
          </a:xfrm>
          <a:prstGeom prst="rect">
            <a:avLst/>
          </a:prstGeom>
          <a:noFill/>
        </p:spPr>
      </p:pic>
      <p:pic>
        <p:nvPicPr>
          <p:cNvPr id="211978" name="Picture 10"/>
          <p:cNvPicPr>
            <a:picLocks noChangeAspect="1" noChangeArrowheads="1"/>
          </p:cNvPicPr>
          <p:nvPr/>
        </p:nvPicPr>
        <p:blipFill>
          <a:blip r:embed="rId8"/>
          <a:srcRect/>
          <a:stretch>
            <a:fillRect/>
          </a:stretch>
        </p:blipFill>
        <p:spPr bwMode="auto">
          <a:xfrm>
            <a:off x="1116013" y="333375"/>
            <a:ext cx="2519362" cy="1889125"/>
          </a:xfrm>
          <a:prstGeom prst="rect">
            <a:avLst/>
          </a:prstGeom>
          <a:noFill/>
          <a:ln w="9525">
            <a:noFill/>
            <a:miter lim="800000"/>
            <a:headEnd/>
            <a:tailEnd/>
          </a:ln>
        </p:spPr>
      </p:pic>
      <p:sp>
        <p:nvSpPr>
          <p:cNvPr id="9" name="Content Placeholder 7"/>
          <p:cNvSpPr txBox="1">
            <a:spLocks/>
          </p:cNvSpPr>
          <p:nvPr/>
        </p:nvSpPr>
        <p:spPr>
          <a:xfrm>
            <a:off x="2071671" y="2500306"/>
            <a:ext cx="4000528" cy="3724275"/>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
                <a:schemeClr val="tx1"/>
              </a:buClr>
              <a:buSzPct val="75000"/>
              <a:buFont typeface="Wingdings" pitchFamily="2" charset="2"/>
              <a:buChar char="l"/>
              <a:tabLst/>
              <a:defRPr/>
            </a:pPr>
            <a:r>
              <a:rPr lang="el-GR" sz="2800" b="1" kern="0" dirty="0" smtClean="0">
                <a:solidFill>
                  <a:schemeClr val="bg1"/>
                </a:solidFill>
                <a:latin typeface="+mn-lt"/>
              </a:rPr>
              <a:t>ΣΑΣ ΕΥΧΑΡΙΣΤΟΥΜΕ</a:t>
            </a:r>
          </a:p>
          <a:p>
            <a:pPr marL="342900" marR="0" lvl="0" indent="-342900" algn="r" defTabSz="914400" rtl="0" eaLnBrk="1" fontAlgn="base" latinLnBrk="0" hangingPunct="1">
              <a:lnSpc>
                <a:spcPct val="100000"/>
              </a:lnSpc>
              <a:spcBef>
                <a:spcPct val="20000"/>
              </a:spcBef>
              <a:spcAft>
                <a:spcPct val="0"/>
              </a:spcAft>
              <a:buClr>
                <a:schemeClr val="tx1"/>
              </a:buClr>
              <a:buSzPct val="75000"/>
              <a:tabLst/>
              <a:defRPr/>
            </a:pPr>
            <a:r>
              <a:rPr kumimoji="0" lang="en-US" sz="2800" b="1" i="0" u="none" strike="noStrike" kern="0" cap="none" spc="0" normalizeH="0" baseline="0" noProof="0" dirty="0" smtClean="0">
                <a:ln>
                  <a:noFill/>
                </a:ln>
                <a:solidFill>
                  <a:schemeClr val="bg1"/>
                </a:solidFill>
                <a:effectLst/>
                <a:uLnTx/>
                <a:uFillTx/>
                <a:latin typeface="+mn-lt"/>
                <a:ea typeface="+mn-ea"/>
                <a:cs typeface="+mn-cs"/>
              </a:rPr>
              <a:t>DANKE</a:t>
            </a:r>
            <a:endParaRPr kumimoji="0" lang="el-GR" sz="2800" b="1" i="0" u="none" strike="noStrike" kern="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tx1"/>
              </a:buClr>
              <a:buSzPct val="75000"/>
              <a:buFont typeface="Wingdings" pitchFamily="2" charset="2"/>
              <a:buChar char="l"/>
              <a:tabLst/>
              <a:defRPr/>
            </a:pPr>
            <a:endParaRPr kumimoji="0" lang="en-US" sz="28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211972"/>
                                        </p:tgtEl>
                                        <p:attrNameLst>
                                          <p:attrName>style.visibility</p:attrName>
                                        </p:attrNameLst>
                                      </p:cBhvr>
                                      <p:to>
                                        <p:strVal val="visible"/>
                                      </p:to>
                                    </p:set>
                                    <p:anim calcmode="lin" valueType="num">
                                      <p:cBhvr additive="base">
                                        <p:cTn id="7" dur="1000" fill="hold"/>
                                        <p:tgtEl>
                                          <p:spTgt spid="211972"/>
                                        </p:tgtEl>
                                        <p:attrNameLst>
                                          <p:attrName>ppt_x</p:attrName>
                                        </p:attrNameLst>
                                      </p:cBhvr>
                                      <p:tavLst>
                                        <p:tav tm="0">
                                          <p:val>
                                            <p:strVal val="1+#ppt_w/2"/>
                                          </p:val>
                                        </p:tav>
                                        <p:tav tm="100000">
                                          <p:val>
                                            <p:strVal val="#ppt_x"/>
                                          </p:val>
                                        </p:tav>
                                      </p:tavLst>
                                    </p:anim>
                                    <p:anim calcmode="lin" valueType="num">
                                      <p:cBhvr additive="base">
                                        <p:cTn id="8" dur="1000" fill="hold"/>
                                        <p:tgtEl>
                                          <p:spTgt spid="21197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211976"/>
                                        </p:tgtEl>
                                        <p:attrNameLst>
                                          <p:attrName>style.visibility</p:attrName>
                                        </p:attrNameLst>
                                      </p:cBhvr>
                                      <p:to>
                                        <p:strVal val="visible"/>
                                      </p:to>
                                    </p:set>
                                    <p:anim calcmode="lin" valueType="num">
                                      <p:cBhvr additive="base">
                                        <p:cTn id="12" dur="1000" fill="hold"/>
                                        <p:tgtEl>
                                          <p:spTgt spid="211976"/>
                                        </p:tgtEl>
                                        <p:attrNameLst>
                                          <p:attrName>ppt_x</p:attrName>
                                        </p:attrNameLst>
                                      </p:cBhvr>
                                      <p:tavLst>
                                        <p:tav tm="0">
                                          <p:val>
                                            <p:strVal val="#ppt_x"/>
                                          </p:val>
                                        </p:tav>
                                        <p:tav tm="100000">
                                          <p:val>
                                            <p:strVal val="#ppt_x"/>
                                          </p:val>
                                        </p:tav>
                                      </p:tavLst>
                                    </p:anim>
                                    <p:anim calcmode="lin" valueType="num">
                                      <p:cBhvr additive="base">
                                        <p:cTn id="13" dur="1000" fill="hold"/>
                                        <p:tgtEl>
                                          <p:spTgt spid="211976"/>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6" fill="hold" nodeType="afterEffect">
                                  <p:stCondLst>
                                    <p:cond delay="0"/>
                                  </p:stCondLst>
                                  <p:childTnLst>
                                    <p:set>
                                      <p:cBhvr>
                                        <p:cTn id="16" dur="1" fill="hold">
                                          <p:stCondLst>
                                            <p:cond delay="0"/>
                                          </p:stCondLst>
                                        </p:cTn>
                                        <p:tgtEl>
                                          <p:spTgt spid="211975"/>
                                        </p:tgtEl>
                                        <p:attrNameLst>
                                          <p:attrName>style.visibility</p:attrName>
                                        </p:attrNameLst>
                                      </p:cBhvr>
                                      <p:to>
                                        <p:strVal val="visible"/>
                                      </p:to>
                                    </p:set>
                                    <p:anim calcmode="lin" valueType="num">
                                      <p:cBhvr additive="base">
                                        <p:cTn id="17" dur="1000" fill="hold"/>
                                        <p:tgtEl>
                                          <p:spTgt spid="211975"/>
                                        </p:tgtEl>
                                        <p:attrNameLst>
                                          <p:attrName>ppt_x</p:attrName>
                                        </p:attrNameLst>
                                      </p:cBhvr>
                                      <p:tavLst>
                                        <p:tav tm="0">
                                          <p:val>
                                            <p:strVal val="1+#ppt_w/2"/>
                                          </p:val>
                                        </p:tav>
                                        <p:tav tm="100000">
                                          <p:val>
                                            <p:strVal val="#ppt_x"/>
                                          </p:val>
                                        </p:tav>
                                      </p:tavLst>
                                    </p:anim>
                                    <p:anim calcmode="lin" valueType="num">
                                      <p:cBhvr additive="base">
                                        <p:cTn id="18" dur="1000" fill="hold"/>
                                        <p:tgtEl>
                                          <p:spTgt spid="211975"/>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6" fill="hold" nodeType="afterEffect">
                                  <p:stCondLst>
                                    <p:cond delay="0"/>
                                  </p:stCondLst>
                                  <p:childTnLst>
                                    <p:set>
                                      <p:cBhvr>
                                        <p:cTn id="21" dur="1" fill="hold">
                                          <p:stCondLst>
                                            <p:cond delay="0"/>
                                          </p:stCondLst>
                                        </p:cTn>
                                        <p:tgtEl>
                                          <p:spTgt spid="211974"/>
                                        </p:tgtEl>
                                        <p:attrNameLst>
                                          <p:attrName>style.visibility</p:attrName>
                                        </p:attrNameLst>
                                      </p:cBhvr>
                                      <p:to>
                                        <p:strVal val="visible"/>
                                      </p:to>
                                    </p:set>
                                    <p:anim calcmode="lin" valueType="num">
                                      <p:cBhvr additive="base">
                                        <p:cTn id="22" dur="1000" fill="hold"/>
                                        <p:tgtEl>
                                          <p:spTgt spid="211974"/>
                                        </p:tgtEl>
                                        <p:attrNameLst>
                                          <p:attrName>ppt_x</p:attrName>
                                        </p:attrNameLst>
                                      </p:cBhvr>
                                      <p:tavLst>
                                        <p:tav tm="0">
                                          <p:val>
                                            <p:strVal val="1+#ppt_w/2"/>
                                          </p:val>
                                        </p:tav>
                                        <p:tav tm="100000">
                                          <p:val>
                                            <p:strVal val="#ppt_x"/>
                                          </p:val>
                                        </p:tav>
                                      </p:tavLst>
                                    </p:anim>
                                    <p:anim calcmode="lin" valueType="num">
                                      <p:cBhvr additive="base">
                                        <p:cTn id="23" dur="1000" fill="hold"/>
                                        <p:tgtEl>
                                          <p:spTgt spid="211974"/>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6" fill="hold" nodeType="afterEffect">
                                  <p:stCondLst>
                                    <p:cond delay="0"/>
                                  </p:stCondLst>
                                  <p:childTnLst>
                                    <p:set>
                                      <p:cBhvr>
                                        <p:cTn id="26" dur="1" fill="hold">
                                          <p:stCondLst>
                                            <p:cond delay="0"/>
                                          </p:stCondLst>
                                        </p:cTn>
                                        <p:tgtEl>
                                          <p:spTgt spid="211973"/>
                                        </p:tgtEl>
                                        <p:attrNameLst>
                                          <p:attrName>style.visibility</p:attrName>
                                        </p:attrNameLst>
                                      </p:cBhvr>
                                      <p:to>
                                        <p:strVal val="visible"/>
                                      </p:to>
                                    </p:set>
                                    <p:anim calcmode="lin" valueType="num">
                                      <p:cBhvr additive="base">
                                        <p:cTn id="27" dur="1000" fill="hold"/>
                                        <p:tgtEl>
                                          <p:spTgt spid="211973"/>
                                        </p:tgtEl>
                                        <p:attrNameLst>
                                          <p:attrName>ppt_x</p:attrName>
                                        </p:attrNameLst>
                                      </p:cBhvr>
                                      <p:tavLst>
                                        <p:tav tm="0">
                                          <p:val>
                                            <p:strVal val="1+#ppt_w/2"/>
                                          </p:val>
                                        </p:tav>
                                        <p:tav tm="100000">
                                          <p:val>
                                            <p:strVal val="#ppt_x"/>
                                          </p:val>
                                        </p:tav>
                                      </p:tavLst>
                                    </p:anim>
                                    <p:anim calcmode="lin" valueType="num">
                                      <p:cBhvr additive="base">
                                        <p:cTn id="28" dur="1000" fill="hold"/>
                                        <p:tgtEl>
                                          <p:spTgt spid="211973"/>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nodeType="afterEffect">
                                  <p:stCondLst>
                                    <p:cond delay="0"/>
                                  </p:stCondLst>
                                  <p:childTnLst>
                                    <p:set>
                                      <p:cBhvr>
                                        <p:cTn id="31" dur="1" fill="hold">
                                          <p:stCondLst>
                                            <p:cond delay="0"/>
                                          </p:stCondLst>
                                        </p:cTn>
                                        <p:tgtEl>
                                          <p:spTgt spid="211978"/>
                                        </p:tgtEl>
                                        <p:attrNameLst>
                                          <p:attrName>style.visibility</p:attrName>
                                        </p:attrNameLst>
                                      </p:cBhvr>
                                      <p:to>
                                        <p:strVal val="visible"/>
                                      </p:to>
                                    </p:set>
                                    <p:anim calcmode="lin" valueType="num">
                                      <p:cBhvr additive="base">
                                        <p:cTn id="32" dur="1000" fill="hold"/>
                                        <p:tgtEl>
                                          <p:spTgt spid="211978"/>
                                        </p:tgtEl>
                                        <p:attrNameLst>
                                          <p:attrName>ppt_x</p:attrName>
                                        </p:attrNameLst>
                                      </p:cBhvr>
                                      <p:tavLst>
                                        <p:tav tm="0">
                                          <p:val>
                                            <p:strVal val="#ppt_x"/>
                                          </p:val>
                                        </p:tav>
                                        <p:tav tm="100000">
                                          <p:val>
                                            <p:strVal val="#ppt_x"/>
                                          </p:val>
                                        </p:tav>
                                      </p:tavLst>
                                    </p:anim>
                                    <p:anim calcmode="lin" valueType="num">
                                      <p:cBhvr additive="base">
                                        <p:cTn id="33" dur="1000" fill="hold"/>
                                        <p:tgtEl>
                                          <p:spTgt spid="2119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p:cNvSpPr>
            <a:spLocks noGrp="1" noChangeArrowheads="1"/>
          </p:cNvSpPr>
          <p:nvPr>
            <p:ph type="title"/>
          </p:nvPr>
        </p:nvSpPr>
        <p:spPr>
          <a:xfrm>
            <a:off x="762000" y="762000"/>
            <a:ext cx="4038600" cy="1143000"/>
          </a:xfrm>
        </p:spPr>
        <p:txBody>
          <a:bodyPr/>
          <a:lstStyle/>
          <a:p>
            <a:r>
              <a:rPr lang="el-GR" sz="4000" dirty="0" smtClean="0">
                <a:latin typeface="Verdana" pitchFamily="34" charset="0"/>
                <a:cs typeface="Times New Roman" pitchFamily="18" charset="0"/>
              </a:rPr>
              <a:t>ΠΡΕΣΠΕΣ</a:t>
            </a:r>
            <a:endParaRPr lang="de-DE" sz="4000" dirty="0">
              <a:cs typeface="Times New Roman" pitchFamily="18" charset="0"/>
            </a:endParaRPr>
          </a:p>
        </p:txBody>
      </p:sp>
      <p:sp>
        <p:nvSpPr>
          <p:cNvPr id="4099" name="Rectangle 3"/>
          <p:cNvSpPr>
            <a:spLocks noGrp="1" noChangeArrowheads="1"/>
          </p:cNvSpPr>
          <p:nvPr>
            <p:ph type="body" idx="1"/>
          </p:nvPr>
        </p:nvSpPr>
        <p:spPr>
          <a:xfrm>
            <a:off x="5137008" y="2492896"/>
            <a:ext cx="4007024" cy="3456384"/>
          </a:xfrm>
        </p:spPr>
        <p:txBody>
          <a:bodyPr/>
          <a:lstStyle/>
          <a:p>
            <a:pPr>
              <a:buNone/>
            </a:pPr>
            <a:r>
              <a:rPr lang="el-GR" sz="2400" dirty="0" smtClean="0"/>
              <a:t>2 λίμνες στο υψόμετρο των 850 μέτρων πάνω από τη θάλασσα</a:t>
            </a:r>
          </a:p>
          <a:p>
            <a:pPr>
              <a:buNone/>
            </a:pPr>
            <a:r>
              <a:rPr lang="el-GR" sz="2400" dirty="0" smtClean="0"/>
              <a:t>- Μικρή Πρέσπα: μέγεθος ~48 </a:t>
            </a:r>
            <a:r>
              <a:rPr lang="en-US" sz="2400" dirty="0" smtClean="0"/>
              <a:t>km</a:t>
            </a:r>
            <a:r>
              <a:rPr lang="el-GR" sz="2400" dirty="0" smtClean="0"/>
              <a:t>2, Ελλάδα, (91.5%), Αλβανία (8.5%)</a:t>
            </a:r>
          </a:p>
          <a:p>
            <a:pPr>
              <a:buNone/>
            </a:pPr>
            <a:r>
              <a:rPr lang="el-GR" sz="2400" dirty="0" smtClean="0"/>
              <a:t>- Μεγάλη Πρέσπα: μέγεθος 260 </a:t>
            </a:r>
            <a:r>
              <a:rPr lang="en-US" sz="2400" dirty="0" smtClean="0"/>
              <a:t>km</a:t>
            </a:r>
            <a:r>
              <a:rPr lang="el-GR" sz="2400" dirty="0" smtClean="0"/>
              <a:t>2, Ελλάδα (~15%), Αλβανία (~30%), </a:t>
            </a:r>
            <a:r>
              <a:rPr lang="el-GR" sz="2400" dirty="0" err="1" smtClean="0"/>
              <a:t>πΓΔΜ</a:t>
            </a:r>
            <a:r>
              <a:rPr lang="el-GR" sz="2400" dirty="0" smtClean="0"/>
              <a:t> (~55%)</a:t>
            </a:r>
            <a:endParaRPr lang="el-GR" sz="2400" dirty="0"/>
          </a:p>
        </p:txBody>
      </p:sp>
      <p:pic>
        <p:nvPicPr>
          <p:cNvPr id="56321" name="Picture 1"/>
          <p:cNvPicPr>
            <a:picLocks noChangeAspect="1" noChangeArrowheads="1"/>
          </p:cNvPicPr>
          <p:nvPr/>
        </p:nvPicPr>
        <p:blipFill>
          <a:blip r:embed="rId2" cstate="print"/>
          <a:srcRect/>
          <a:stretch>
            <a:fillRect/>
          </a:stretch>
        </p:blipFill>
        <p:spPr bwMode="auto">
          <a:xfrm>
            <a:off x="856422" y="2492896"/>
            <a:ext cx="4119870" cy="34364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rrowheads="1"/>
          </p:cNvSpPr>
          <p:nvPr>
            <p:ph type="title"/>
          </p:nvPr>
        </p:nvSpPr>
        <p:spPr>
          <a:xfrm>
            <a:off x="609600" y="838200"/>
            <a:ext cx="7924800" cy="1143000"/>
          </a:xfrm>
        </p:spPr>
        <p:txBody>
          <a:bodyPr/>
          <a:lstStyle/>
          <a:p>
            <a:r>
              <a:rPr lang="el-GR" dirty="0" smtClean="0">
                <a:latin typeface="Verdana" pitchFamily="34" charset="0"/>
                <a:cs typeface="Times New Roman" pitchFamily="18" charset="0"/>
              </a:rPr>
              <a:t>ΔΗΜΟΣ ΠΡΕΣΠΩΝ</a:t>
            </a:r>
            <a:endParaRPr lang="de-DE" dirty="0"/>
          </a:p>
        </p:txBody>
      </p:sp>
      <p:sp>
        <p:nvSpPr>
          <p:cNvPr id="6147" name="Rectangle 3"/>
          <p:cNvSpPr>
            <a:spLocks noGrp="1" noChangeArrowheads="1"/>
          </p:cNvSpPr>
          <p:nvPr>
            <p:ph type="body" idx="1"/>
          </p:nvPr>
        </p:nvSpPr>
        <p:spPr>
          <a:xfrm>
            <a:off x="785786" y="2714620"/>
            <a:ext cx="3126386" cy="4143380"/>
          </a:xfrm>
        </p:spPr>
        <p:txBody>
          <a:bodyPr/>
          <a:lstStyle/>
          <a:p>
            <a:pPr>
              <a:lnSpc>
                <a:spcPct val="90000"/>
              </a:lnSpc>
              <a:buNone/>
            </a:pPr>
            <a:r>
              <a:rPr lang="el-GR" sz="2400" dirty="0" smtClean="0">
                <a:latin typeface="Verdana" pitchFamily="34" charset="0"/>
                <a:cs typeface="Times New Roman" pitchFamily="18" charset="0"/>
              </a:rPr>
              <a:t>19 χωριά</a:t>
            </a:r>
          </a:p>
          <a:p>
            <a:pPr>
              <a:buNone/>
            </a:pPr>
            <a:r>
              <a:rPr lang="el-GR" sz="2400" dirty="0" smtClean="0"/>
              <a:t>1570 κάτοικοι (απογραφή 2011)</a:t>
            </a:r>
          </a:p>
          <a:p>
            <a:pPr>
              <a:buNone/>
            </a:pPr>
            <a:r>
              <a:rPr lang="el-GR" sz="2400" dirty="0" smtClean="0"/>
              <a:t>Έκταση: 515 </a:t>
            </a:r>
            <a:r>
              <a:rPr lang="en-US" sz="2400" dirty="0" smtClean="0"/>
              <a:t>km</a:t>
            </a:r>
            <a:r>
              <a:rPr lang="el-GR" sz="2400" dirty="0" smtClean="0"/>
              <a:t>2</a:t>
            </a:r>
          </a:p>
          <a:p>
            <a:pPr>
              <a:buNone/>
            </a:pPr>
            <a:r>
              <a:rPr lang="el-GR" sz="2400" dirty="0" smtClean="0"/>
              <a:t>Ο πλέον αραιοκατοικημένος Δήμος της Ελλάδας με 3,05 κατοίκους ανά τε. </a:t>
            </a:r>
            <a:r>
              <a:rPr lang="el-GR" sz="2400" dirty="0" err="1" smtClean="0"/>
              <a:t>χλμ</a:t>
            </a:r>
            <a:r>
              <a:rPr lang="el-GR" sz="2400" dirty="0" smtClean="0"/>
              <a:t>.</a:t>
            </a:r>
            <a:endParaRPr lang="el-GR" sz="2400" dirty="0"/>
          </a:p>
        </p:txBody>
      </p:sp>
      <p:pic>
        <p:nvPicPr>
          <p:cNvPr id="55297" name="Picture 1" descr="C:\Users\ayame\Desktop\map_prespes.jpg"/>
          <p:cNvPicPr>
            <a:picLocks noChangeAspect="1" noChangeArrowheads="1"/>
          </p:cNvPicPr>
          <p:nvPr/>
        </p:nvPicPr>
        <p:blipFill>
          <a:blip r:embed="rId2" cstate="print"/>
          <a:srcRect/>
          <a:stretch>
            <a:fillRect/>
          </a:stretch>
        </p:blipFill>
        <p:spPr bwMode="auto">
          <a:xfrm>
            <a:off x="3923928" y="2492896"/>
            <a:ext cx="5001351" cy="414908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838200" y="914400"/>
            <a:ext cx="6781800" cy="615553"/>
          </a:xfrm>
          <a:prstGeom prst="rect">
            <a:avLst/>
          </a:prstGeom>
          <a:noFill/>
          <a:ln w="9525">
            <a:noFill/>
            <a:miter lim="800000"/>
            <a:headEnd/>
            <a:tailEnd/>
          </a:ln>
          <a:effectLst/>
        </p:spPr>
        <p:txBody>
          <a:bodyPr>
            <a:spAutoFit/>
          </a:bodyPr>
          <a:lstStyle/>
          <a:p>
            <a:pPr>
              <a:spcBef>
                <a:spcPct val="50000"/>
              </a:spcBef>
            </a:pPr>
            <a:r>
              <a:rPr lang="el-GR" sz="3400" b="1" dirty="0" smtClean="0">
                <a:cs typeface="Times New Roman" pitchFamily="18" charset="0"/>
              </a:rPr>
              <a:t>Λεκάνη των Πρεσπών: </a:t>
            </a:r>
            <a:endParaRPr lang="it-IT" sz="2000" b="1" dirty="0"/>
          </a:p>
        </p:txBody>
      </p:sp>
      <p:sp>
        <p:nvSpPr>
          <p:cNvPr id="55305" name="Text Box 9"/>
          <p:cNvSpPr txBox="1">
            <a:spLocks noChangeArrowheads="1"/>
          </p:cNvSpPr>
          <p:nvPr/>
        </p:nvSpPr>
        <p:spPr bwMode="auto">
          <a:xfrm>
            <a:off x="1071538" y="2857496"/>
            <a:ext cx="7892950" cy="3046988"/>
          </a:xfrm>
          <a:prstGeom prst="rect">
            <a:avLst/>
          </a:prstGeom>
          <a:noFill/>
          <a:ln w="9525">
            <a:noFill/>
            <a:miter lim="800000"/>
            <a:headEnd/>
            <a:tailEnd/>
          </a:ln>
          <a:effectLst/>
        </p:spPr>
        <p:txBody>
          <a:bodyPr wrap="square">
            <a:spAutoFit/>
          </a:bodyPr>
          <a:lstStyle/>
          <a:p>
            <a:r>
              <a:rPr lang="el-GR" sz="2400" dirty="0" smtClean="0"/>
              <a:t>Υγροβιότοπος</a:t>
            </a:r>
          </a:p>
          <a:p>
            <a:r>
              <a:rPr lang="el-GR" sz="2400" dirty="0" smtClean="0"/>
              <a:t>Προστατευόμενη περιοχή: Εθνικός Δρυμός (1974), Υγρότοπος Διεθνούς Σημασίας (Συνθήκη </a:t>
            </a:r>
            <a:r>
              <a:rPr lang="el-GR" sz="2400" dirty="0" err="1" smtClean="0"/>
              <a:t>Ραμσάρ</a:t>
            </a:r>
            <a:r>
              <a:rPr lang="el-GR" sz="2400" dirty="0" smtClean="0"/>
              <a:t>) (1974), </a:t>
            </a:r>
            <a:r>
              <a:rPr lang="en-US" sz="2400" dirty="0" err="1" smtClean="0"/>
              <a:t>Natura</a:t>
            </a:r>
            <a:r>
              <a:rPr lang="el-GR" sz="2400" dirty="0" smtClean="0"/>
              <a:t> 2000, Διασυνοριακό Πάρκο </a:t>
            </a:r>
            <a:r>
              <a:rPr lang="el-GR" sz="2400" dirty="0" err="1" smtClean="0"/>
              <a:t>Πρεσπών</a:t>
            </a:r>
            <a:r>
              <a:rPr lang="el-GR" sz="2400" dirty="0" smtClean="0"/>
              <a:t> (2000 Διακήρυξη των 3 πρωθυπουργών, 2009 συμφωνία των 3 πρωθυπουργών για την αειφόρο ανάπτυξη, 2010 συμφωνία 3 υπουργών περιβάλλοντος και Ευρωπαίου Επιτρόπου για το Περιβάλλον) </a:t>
            </a:r>
            <a:endParaRPr lang="el-GR"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914400" y="1295400"/>
            <a:ext cx="7185992" cy="707886"/>
          </a:xfrm>
          <a:prstGeom prst="rect">
            <a:avLst/>
          </a:prstGeom>
          <a:noFill/>
          <a:ln w="9525">
            <a:noFill/>
            <a:miter lim="800000"/>
            <a:headEnd/>
            <a:tailEnd/>
          </a:ln>
          <a:effectLst/>
        </p:spPr>
        <p:txBody>
          <a:bodyPr wrap="square">
            <a:spAutoFit/>
          </a:bodyPr>
          <a:lstStyle/>
          <a:p>
            <a:pPr>
              <a:spcBef>
                <a:spcPct val="50000"/>
              </a:spcBef>
            </a:pPr>
            <a:r>
              <a:rPr lang="el-GR" sz="4000" b="1" dirty="0" smtClean="0">
                <a:cs typeface="Times New Roman" pitchFamily="18" charset="0"/>
              </a:rPr>
              <a:t>ΠΕΡΙΓΡΑΦΗ ΤΗΣ ΠΡΕΣΠΑΣ</a:t>
            </a:r>
            <a:endParaRPr lang="it-IT" sz="3600" b="1" dirty="0"/>
          </a:p>
        </p:txBody>
      </p:sp>
      <p:sp>
        <p:nvSpPr>
          <p:cNvPr id="57347" name="Rectangle 3"/>
          <p:cNvSpPr>
            <a:spLocks noChangeArrowheads="1"/>
          </p:cNvSpPr>
          <p:nvPr/>
        </p:nvSpPr>
        <p:spPr bwMode="auto">
          <a:xfrm>
            <a:off x="1043608" y="2500306"/>
            <a:ext cx="3242640" cy="4154984"/>
          </a:xfrm>
          <a:prstGeom prst="rect">
            <a:avLst/>
          </a:prstGeom>
          <a:noFill/>
          <a:ln w="9525">
            <a:noFill/>
            <a:miter lim="800000"/>
            <a:headEnd/>
            <a:tailEnd/>
          </a:ln>
          <a:effectLst/>
        </p:spPr>
        <p:txBody>
          <a:bodyPr wrap="square">
            <a:spAutoFit/>
          </a:bodyPr>
          <a:lstStyle/>
          <a:p>
            <a:r>
              <a:rPr lang="el-GR" sz="2400" dirty="0" smtClean="0"/>
              <a:t>- λίμνες και τα υγρά λιβάδια (+ καλαμιώνες)</a:t>
            </a:r>
          </a:p>
          <a:p>
            <a:r>
              <a:rPr lang="el-GR" sz="2400" dirty="0" smtClean="0"/>
              <a:t>- δάση δρυός/βελανιδιάς και οξιάς</a:t>
            </a:r>
          </a:p>
          <a:p>
            <a:r>
              <a:rPr lang="el-GR" sz="2400" dirty="0" smtClean="0"/>
              <a:t>βουνά (όρη </a:t>
            </a:r>
            <a:r>
              <a:rPr lang="el-GR" sz="2400" dirty="0" err="1" smtClean="0"/>
              <a:t>Βαρνούντας</a:t>
            </a:r>
            <a:r>
              <a:rPr lang="el-GR" sz="2400" dirty="0" smtClean="0"/>
              <a:t>, </a:t>
            </a:r>
            <a:r>
              <a:rPr lang="el-GR" sz="2400" dirty="0" err="1" smtClean="0"/>
              <a:t>Τρικλάριο</a:t>
            </a:r>
            <a:r>
              <a:rPr lang="el-GR" sz="2400" dirty="0" smtClean="0"/>
              <a:t>, </a:t>
            </a:r>
            <a:r>
              <a:rPr lang="el-GR" sz="2400" dirty="0" err="1" smtClean="0"/>
              <a:t>Ντέβας</a:t>
            </a:r>
            <a:r>
              <a:rPr lang="el-GR" sz="2400" dirty="0" smtClean="0"/>
              <a:t>)</a:t>
            </a:r>
          </a:p>
          <a:p>
            <a:r>
              <a:rPr lang="el-GR" sz="2400" dirty="0" smtClean="0"/>
              <a:t>- </a:t>
            </a:r>
            <a:r>
              <a:rPr lang="el-GR" sz="2400" dirty="0" err="1" smtClean="0"/>
              <a:t>υπαλπικά</a:t>
            </a:r>
            <a:r>
              <a:rPr lang="el-GR" sz="2400" dirty="0" smtClean="0"/>
              <a:t> λιβάδια των βουνών</a:t>
            </a:r>
            <a:endParaRPr lang="el-GR" sz="2400" dirty="0"/>
          </a:p>
        </p:txBody>
      </p:sp>
      <p:pic>
        <p:nvPicPr>
          <p:cNvPr id="4" name="Picture 3" descr="CIMG0517.JPG"/>
          <p:cNvPicPr>
            <a:picLocks noChangeAspect="1"/>
          </p:cNvPicPr>
          <p:nvPr/>
        </p:nvPicPr>
        <p:blipFill>
          <a:blip r:embed="rId2" cstate="print"/>
          <a:stretch>
            <a:fillRect/>
          </a:stretch>
        </p:blipFill>
        <p:spPr>
          <a:xfrm>
            <a:off x="4714876" y="2348880"/>
            <a:ext cx="2808312" cy="2106234"/>
          </a:xfrm>
          <a:prstGeom prst="rect">
            <a:avLst/>
          </a:prstGeom>
        </p:spPr>
      </p:pic>
      <p:pic>
        <p:nvPicPr>
          <p:cNvPr id="5" name="Picture 4" descr="C1 094.jpg"/>
          <p:cNvPicPr>
            <a:picLocks noChangeAspect="1"/>
          </p:cNvPicPr>
          <p:nvPr/>
        </p:nvPicPr>
        <p:blipFill>
          <a:blip r:embed="rId3" cstate="print"/>
          <a:stretch>
            <a:fillRect/>
          </a:stretch>
        </p:blipFill>
        <p:spPr>
          <a:xfrm>
            <a:off x="6012160" y="4509120"/>
            <a:ext cx="2915816" cy="218686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4214810" y="2428868"/>
            <a:ext cx="4429156" cy="1938992"/>
          </a:xfrm>
          <a:prstGeom prst="rect">
            <a:avLst/>
          </a:prstGeom>
          <a:noFill/>
          <a:ln w="9525">
            <a:noFill/>
            <a:miter lim="800000"/>
            <a:headEnd/>
            <a:tailEnd/>
          </a:ln>
          <a:effectLst/>
        </p:spPr>
        <p:txBody>
          <a:bodyPr wrap="square">
            <a:spAutoFit/>
          </a:bodyPr>
          <a:lstStyle/>
          <a:p>
            <a:r>
              <a:rPr lang="el-GR" sz="2400" dirty="0" smtClean="0"/>
              <a:t>- Περισσότερα από 100 βυζαντινά και μεταβυζαντινά μνημεία</a:t>
            </a:r>
          </a:p>
          <a:p>
            <a:r>
              <a:rPr lang="el-GR" sz="2400" dirty="0" smtClean="0"/>
              <a:t>- Βραχογραφίες, </a:t>
            </a:r>
          </a:p>
          <a:p>
            <a:r>
              <a:rPr lang="el-GR" sz="2400" dirty="0" smtClean="0"/>
              <a:t>- </a:t>
            </a:r>
            <a:r>
              <a:rPr lang="el-GR" sz="2400" dirty="0" err="1" smtClean="0"/>
              <a:t>Ασκηταριά</a:t>
            </a:r>
            <a:endParaRPr lang="el-GR" sz="2400" dirty="0" smtClean="0"/>
          </a:p>
        </p:txBody>
      </p:sp>
      <p:sp>
        <p:nvSpPr>
          <p:cNvPr id="56324" name="Text Box 4"/>
          <p:cNvSpPr txBox="1">
            <a:spLocks noChangeArrowheads="1"/>
          </p:cNvSpPr>
          <p:nvPr/>
        </p:nvSpPr>
        <p:spPr bwMode="auto">
          <a:xfrm>
            <a:off x="914400" y="1066800"/>
            <a:ext cx="7113984" cy="707886"/>
          </a:xfrm>
          <a:prstGeom prst="rect">
            <a:avLst/>
          </a:prstGeom>
          <a:noFill/>
          <a:ln w="9525">
            <a:noFill/>
            <a:miter lim="800000"/>
            <a:headEnd/>
            <a:tailEnd/>
          </a:ln>
          <a:effectLst/>
        </p:spPr>
        <p:txBody>
          <a:bodyPr wrap="square">
            <a:spAutoFit/>
          </a:bodyPr>
          <a:lstStyle/>
          <a:p>
            <a:pPr>
              <a:spcBef>
                <a:spcPct val="50000"/>
              </a:spcBef>
            </a:pPr>
            <a:r>
              <a:rPr lang="el-GR" sz="4000" b="1" dirty="0" smtClean="0">
                <a:cs typeface="Times New Roman" pitchFamily="18" charset="0"/>
              </a:rPr>
              <a:t>Οικισμοί και μνημεία</a:t>
            </a:r>
            <a:endParaRPr lang="it-IT" sz="4000" b="1" dirty="0"/>
          </a:p>
        </p:txBody>
      </p:sp>
      <p:pic>
        <p:nvPicPr>
          <p:cNvPr id="4" name="Picture 3" descr="guided visit 3.JPG"/>
          <p:cNvPicPr>
            <a:picLocks noChangeAspect="1"/>
          </p:cNvPicPr>
          <p:nvPr/>
        </p:nvPicPr>
        <p:blipFill>
          <a:blip r:embed="rId2" cstate="print"/>
          <a:stretch>
            <a:fillRect/>
          </a:stretch>
        </p:blipFill>
        <p:spPr>
          <a:xfrm>
            <a:off x="928662" y="4500570"/>
            <a:ext cx="2808312" cy="2106234"/>
          </a:xfrm>
          <a:prstGeom prst="rect">
            <a:avLst/>
          </a:prstGeom>
        </p:spPr>
      </p:pic>
      <p:pic>
        <p:nvPicPr>
          <p:cNvPr id="67585" name="Picture 1" descr="C:\Documents and Settings\gabriela\Τα έγγραφά μου\promotion\photos\prespa\IMG_2209email.JPG"/>
          <p:cNvPicPr>
            <a:picLocks noChangeAspect="1" noChangeArrowheads="1"/>
          </p:cNvPicPr>
          <p:nvPr/>
        </p:nvPicPr>
        <p:blipFill>
          <a:blip r:embed="rId3" cstate="print"/>
          <a:srcRect/>
          <a:stretch>
            <a:fillRect/>
          </a:stretch>
        </p:blipFill>
        <p:spPr bwMode="auto">
          <a:xfrm>
            <a:off x="952755" y="2357430"/>
            <a:ext cx="2761989" cy="2071702"/>
          </a:xfrm>
          <a:prstGeom prst="rect">
            <a:avLst/>
          </a:prstGeom>
          <a:noFill/>
        </p:spPr>
      </p:pic>
      <p:pic>
        <p:nvPicPr>
          <p:cNvPr id="67587" name="Picture 3" descr="C:\Documents and Settings\gabriela\Τα έγγραφά μου\promotion\photos\prespa\eleousa_small.JPG"/>
          <p:cNvPicPr>
            <a:picLocks noChangeAspect="1" noChangeArrowheads="1"/>
          </p:cNvPicPr>
          <p:nvPr/>
        </p:nvPicPr>
        <p:blipFill>
          <a:blip r:embed="rId4" cstate="print"/>
          <a:srcRect/>
          <a:stretch>
            <a:fillRect/>
          </a:stretch>
        </p:blipFill>
        <p:spPr bwMode="auto">
          <a:xfrm>
            <a:off x="3857620" y="4500570"/>
            <a:ext cx="2824050" cy="2119314"/>
          </a:xfrm>
          <a:prstGeom prst="rect">
            <a:avLst/>
          </a:prstGeom>
          <a:noFill/>
        </p:spPr>
      </p:pic>
      <p:pic>
        <p:nvPicPr>
          <p:cNvPr id="67588" name="Picture 4" descr="C:\Documents and Settings\gabriela\Τα έγγραφά μου\promotion\photos\prespa\hermitage on the lake.JPG"/>
          <p:cNvPicPr>
            <a:picLocks noChangeAspect="1" noChangeArrowheads="1"/>
          </p:cNvPicPr>
          <p:nvPr/>
        </p:nvPicPr>
        <p:blipFill>
          <a:blip r:embed="rId5"/>
          <a:srcRect/>
          <a:stretch>
            <a:fillRect/>
          </a:stretch>
        </p:blipFill>
        <p:spPr bwMode="auto">
          <a:xfrm>
            <a:off x="6840157" y="3786190"/>
            <a:ext cx="2107402" cy="280986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143372" y="2428868"/>
            <a:ext cx="4786346" cy="3929090"/>
          </a:xfrm>
          <a:prstGeom prst="rect">
            <a:avLst/>
          </a:prstGeom>
          <a:noFill/>
          <a:ln w="9525">
            <a:noFill/>
            <a:miter lim="800000"/>
            <a:headEnd/>
            <a:tailEnd/>
          </a:ln>
          <a:effectLst/>
        </p:spPr>
        <p:txBody>
          <a:bodyPr wrap="square">
            <a:spAutoFit/>
          </a:bodyPr>
          <a:lstStyle/>
          <a:p>
            <a:pPr>
              <a:buFontTx/>
              <a:buChar char="-"/>
            </a:pPr>
            <a:r>
              <a:rPr lang="el-GR" sz="2400" dirty="0" smtClean="0"/>
              <a:t>τα πουλιά (271 είδη από τα οποία τα 140 φωλιάζουν στην περιοχή) </a:t>
            </a:r>
          </a:p>
          <a:p>
            <a:r>
              <a:rPr lang="el-GR" sz="2400" dirty="0" smtClean="0"/>
              <a:t>- και άλλα είδη ζωών (π.χ. πάνω από 60 είδη θηλαστικών, </a:t>
            </a:r>
          </a:p>
          <a:p>
            <a:r>
              <a:rPr lang="el-GR" sz="2400" dirty="0" smtClean="0"/>
              <a:t>- 26 από τα οποία είναι χειρόπτερα/νυχτερίδες – η περιοχή με τα περισσότερα καταγεγραμμένα είδη νυχτερίδων στην Ελλάδα)</a:t>
            </a:r>
            <a:endParaRPr lang="el-GR" sz="2400" dirty="0"/>
          </a:p>
        </p:txBody>
      </p:sp>
      <p:sp>
        <p:nvSpPr>
          <p:cNvPr id="3" name="Text Box 4"/>
          <p:cNvSpPr txBox="1">
            <a:spLocks noChangeArrowheads="1"/>
          </p:cNvSpPr>
          <p:nvPr/>
        </p:nvSpPr>
        <p:spPr bwMode="auto">
          <a:xfrm>
            <a:off x="914400" y="1066800"/>
            <a:ext cx="7113984" cy="707886"/>
          </a:xfrm>
          <a:prstGeom prst="rect">
            <a:avLst/>
          </a:prstGeom>
          <a:noFill/>
          <a:ln w="9525">
            <a:noFill/>
            <a:miter lim="800000"/>
            <a:headEnd/>
            <a:tailEnd/>
          </a:ln>
          <a:effectLst/>
        </p:spPr>
        <p:txBody>
          <a:bodyPr wrap="square">
            <a:spAutoFit/>
          </a:bodyPr>
          <a:lstStyle/>
          <a:p>
            <a:pPr>
              <a:spcBef>
                <a:spcPct val="50000"/>
              </a:spcBef>
            </a:pPr>
            <a:r>
              <a:rPr lang="el-GR" sz="4000" b="1" dirty="0" smtClean="0"/>
              <a:t>είδη ζωών</a:t>
            </a:r>
            <a:endParaRPr lang="it-IT" sz="4000" b="1" dirty="0"/>
          </a:p>
        </p:txBody>
      </p:sp>
      <p:pic>
        <p:nvPicPr>
          <p:cNvPr id="66561" name="Picture 1" descr="C:\Documents and Settings\gabriela\Τα έγγραφά μου\Ληφθέντα αρχεία\storch.JPG"/>
          <p:cNvPicPr>
            <a:picLocks noChangeAspect="1" noChangeArrowheads="1"/>
          </p:cNvPicPr>
          <p:nvPr/>
        </p:nvPicPr>
        <p:blipFill>
          <a:blip r:embed="rId2" cstate="print"/>
          <a:srcRect/>
          <a:stretch>
            <a:fillRect/>
          </a:stretch>
        </p:blipFill>
        <p:spPr bwMode="auto">
          <a:xfrm>
            <a:off x="1142976" y="4714884"/>
            <a:ext cx="2714644" cy="2035983"/>
          </a:xfrm>
          <a:prstGeom prst="rect">
            <a:avLst/>
          </a:prstGeom>
          <a:noFill/>
        </p:spPr>
      </p:pic>
      <p:pic>
        <p:nvPicPr>
          <p:cNvPr id="66562" name="Picture 2" descr="C:\Documents and Settings\gabriela\Τα έγγραφά μου\Ληφθέντα αρχεία\schwarz.JPG"/>
          <p:cNvPicPr>
            <a:picLocks noChangeAspect="1" noChangeArrowheads="1"/>
          </p:cNvPicPr>
          <p:nvPr/>
        </p:nvPicPr>
        <p:blipFill>
          <a:blip r:embed="rId3"/>
          <a:srcRect/>
          <a:stretch>
            <a:fillRect/>
          </a:stretch>
        </p:blipFill>
        <p:spPr bwMode="auto">
          <a:xfrm>
            <a:off x="1142976" y="2500306"/>
            <a:ext cx="2763471" cy="207170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899592" y="836712"/>
            <a:ext cx="7834064" cy="1200329"/>
          </a:xfrm>
          <a:prstGeom prst="rect">
            <a:avLst/>
          </a:prstGeom>
          <a:noFill/>
          <a:ln w="9525">
            <a:noFill/>
            <a:miter lim="800000"/>
            <a:headEnd/>
            <a:tailEnd/>
          </a:ln>
          <a:effectLst/>
        </p:spPr>
        <p:txBody>
          <a:bodyPr wrap="square">
            <a:spAutoFit/>
          </a:bodyPr>
          <a:lstStyle/>
          <a:p>
            <a:pPr>
              <a:spcBef>
                <a:spcPct val="50000"/>
              </a:spcBef>
            </a:pPr>
            <a:r>
              <a:rPr lang="el-GR" sz="3600" b="1" dirty="0" smtClean="0">
                <a:cs typeface="Times New Roman" pitchFamily="18" charset="0"/>
              </a:rPr>
              <a:t>πολλές μορφές ζωής σε τόσο μικρή έκταση</a:t>
            </a:r>
            <a:r>
              <a:rPr lang="it-IT" sz="3600" b="1" dirty="0" smtClean="0"/>
              <a:t> </a:t>
            </a:r>
            <a:endParaRPr lang="it-IT" sz="3600" b="1" dirty="0"/>
          </a:p>
        </p:txBody>
      </p:sp>
      <p:sp>
        <p:nvSpPr>
          <p:cNvPr id="58371" name="Text Box 3"/>
          <p:cNvSpPr txBox="1">
            <a:spLocks noChangeArrowheads="1"/>
          </p:cNvSpPr>
          <p:nvPr/>
        </p:nvSpPr>
        <p:spPr bwMode="auto">
          <a:xfrm>
            <a:off x="899592" y="2636912"/>
            <a:ext cx="3816424" cy="3785652"/>
          </a:xfrm>
          <a:prstGeom prst="rect">
            <a:avLst/>
          </a:prstGeom>
          <a:noFill/>
          <a:ln w="9525">
            <a:noFill/>
            <a:miter lim="800000"/>
            <a:headEnd/>
            <a:tailEnd/>
          </a:ln>
          <a:effectLst/>
        </p:spPr>
        <p:txBody>
          <a:bodyPr wrap="square">
            <a:spAutoFit/>
          </a:bodyPr>
          <a:lstStyle/>
          <a:p>
            <a:pPr>
              <a:spcBef>
                <a:spcPct val="50000"/>
              </a:spcBef>
            </a:pPr>
            <a:r>
              <a:rPr lang="el-GR" sz="2400" dirty="0" smtClean="0">
                <a:latin typeface="Verdana" pitchFamily="34" charset="0"/>
                <a:ea typeface="Verdana" pitchFamily="34" charset="0"/>
                <a:cs typeface="Verdana" pitchFamily="34" charset="0"/>
              </a:rPr>
              <a:t>πολλά από τα σπάνια είδη που φιλοξενεί είναι ενδημικά</a:t>
            </a:r>
          </a:p>
          <a:p>
            <a:pPr>
              <a:spcBef>
                <a:spcPct val="50000"/>
              </a:spcBef>
            </a:pPr>
            <a:r>
              <a:rPr lang="el-GR" sz="2400" dirty="0" smtClean="0">
                <a:latin typeface="Verdana" pitchFamily="34" charset="0"/>
                <a:ea typeface="Verdana" pitchFamily="34" charset="0"/>
                <a:cs typeface="Verdana" pitchFamily="34" charset="0"/>
              </a:rPr>
              <a:t>μεγαλύτερη αναπαραγωγική αποικία αργυροπελεκάνων στον κόσμο (1000-1200 ζευγάρια).</a:t>
            </a:r>
          </a:p>
          <a:p>
            <a:pPr>
              <a:spcBef>
                <a:spcPct val="50000"/>
              </a:spcBef>
            </a:pPr>
            <a:endParaRPr lang="it-IT" sz="2400" dirty="0"/>
          </a:p>
        </p:txBody>
      </p:sp>
      <p:pic>
        <p:nvPicPr>
          <p:cNvPr id="4" name="Picture 3" descr="white-pelican1.jpg"/>
          <p:cNvPicPr>
            <a:picLocks noChangeAspect="1"/>
          </p:cNvPicPr>
          <p:nvPr/>
        </p:nvPicPr>
        <p:blipFill>
          <a:blip r:embed="rId2" cstate="print"/>
          <a:stretch>
            <a:fillRect/>
          </a:stretch>
        </p:blipFill>
        <p:spPr>
          <a:xfrm>
            <a:off x="5148064" y="3284984"/>
            <a:ext cx="3283260" cy="218884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Kapseln">
  <a:themeElements>
    <a:clrScheme name="Kapseln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fontScheme name="Kapsel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apseln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Kapseln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Kapseln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Kapseln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Kapseln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Kapseln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Kapseln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Kapseln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Capsules</Template>
  <TotalTime>1162</TotalTime>
  <Words>773</Words>
  <Application>Microsoft Office PowerPoint</Application>
  <PresentationFormat>Προβολή στην οθόνη (4:3)</PresentationFormat>
  <Paragraphs>106</Paragraphs>
  <Slides>23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23</vt:i4>
      </vt:variant>
    </vt:vector>
  </HeadingPairs>
  <TitlesOfParts>
    <vt:vector size="24" baseType="lpstr">
      <vt:lpstr>Kapseln</vt:lpstr>
      <vt:lpstr>«Das neue Gesicht des Tourismus - Griechenland ist anders» «Το νέο πρόσωπο του Τουρισμού - H άλλη Ελλάδα»   29 – 30 Mai 2012 29. – 30. ΜΑΪΟΥ 2012</vt:lpstr>
      <vt:lpstr>ΠΡΕΣΠΕΣ</vt:lpstr>
      <vt:lpstr>ΠΡΕΣΠΕΣ</vt:lpstr>
      <vt:lpstr>ΔΗΜΟΣ ΠΡΕΣΠΩΝ</vt:lpstr>
      <vt:lpstr>Διαφάνεια 5</vt:lpstr>
      <vt:lpstr>Διαφάνεια 6</vt:lpstr>
      <vt:lpstr>Διαφάνεια 7</vt:lpstr>
      <vt:lpstr>Διαφάνεια 8</vt:lpstr>
      <vt:lpstr>Διαφάνεια 9</vt:lpstr>
      <vt:lpstr>Διαφάνεια 10</vt:lpstr>
      <vt:lpstr>Παράδειγμα– ΦΟΡΕΙΣ</vt:lpstr>
      <vt:lpstr>ΤΟΥΡΙΣΜΟΣ</vt:lpstr>
      <vt:lpstr>3 κέντρα ενημέρωσης (1 είναι και συνεδριακό κέντρο)</vt:lpstr>
      <vt:lpstr>Επισκέπτες: δεκάδες χιλιάδες κάθε χρόνο</vt:lpstr>
      <vt:lpstr>ΤΟΥΡΙΣΤΙΚΟΣ ΠΡΟΟΡΙΣΜΟΣ??</vt:lpstr>
      <vt:lpstr>Διαφάνεια 16</vt:lpstr>
      <vt:lpstr>ΠΡΟΚΛΗΣΕΙΣ</vt:lpstr>
      <vt:lpstr>ΠΡΟΚΛΗΣΕΙΣ</vt:lpstr>
      <vt:lpstr>έλλειψη πρωτοβουλιών</vt:lpstr>
      <vt:lpstr>ΛΥΣΕΙΣ</vt:lpstr>
      <vt:lpstr>ΑΝΑΓΚΕΣ</vt:lpstr>
      <vt:lpstr>ΠΡΟΣΦΟΡΑ ΜΑΣ</vt:lpstr>
      <vt:lpstr>Διαφάνεια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BYZANTINE ROUTE</dc:title>
  <dc:creator>bigi</dc:creator>
  <cp:lastModifiedBy>gab</cp:lastModifiedBy>
  <cp:revision>105</cp:revision>
  <dcterms:created xsi:type="dcterms:W3CDTF">2009-09-28T10:17:38Z</dcterms:created>
  <dcterms:modified xsi:type="dcterms:W3CDTF">2012-05-29T08:35:48Z</dcterms:modified>
</cp:coreProperties>
</file>